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3"/>
  </p:notesMasterIdLst>
  <p:sldIdLst>
    <p:sldId id="256" r:id="rId2"/>
    <p:sldId id="307" r:id="rId3"/>
    <p:sldId id="257" r:id="rId4"/>
    <p:sldId id="266" r:id="rId5"/>
    <p:sldId id="267" r:id="rId6"/>
    <p:sldId id="265" r:id="rId7"/>
    <p:sldId id="306" r:id="rId8"/>
    <p:sldId id="262" r:id="rId9"/>
    <p:sldId id="269" r:id="rId10"/>
    <p:sldId id="270" r:id="rId11"/>
    <p:sldId id="268" r:id="rId12"/>
    <p:sldId id="263" r:id="rId13"/>
    <p:sldId id="273" r:id="rId14"/>
    <p:sldId id="272" r:id="rId15"/>
    <p:sldId id="271" r:id="rId16"/>
    <p:sldId id="274" r:id="rId17"/>
    <p:sldId id="275" r:id="rId18"/>
    <p:sldId id="277" r:id="rId19"/>
    <p:sldId id="278" r:id="rId20"/>
    <p:sldId id="279" r:id="rId21"/>
    <p:sldId id="258" r:id="rId22"/>
    <p:sldId id="276" r:id="rId23"/>
    <p:sldId id="280" r:id="rId24"/>
    <p:sldId id="281" r:id="rId25"/>
    <p:sldId id="282" r:id="rId26"/>
    <p:sldId id="284" r:id="rId27"/>
    <p:sldId id="283" r:id="rId28"/>
    <p:sldId id="285" r:id="rId29"/>
    <p:sldId id="286" r:id="rId30"/>
    <p:sldId id="259" r:id="rId31"/>
    <p:sldId id="287" r:id="rId32"/>
    <p:sldId id="288" r:id="rId33"/>
    <p:sldId id="289" r:id="rId34"/>
    <p:sldId id="290" r:id="rId35"/>
    <p:sldId id="291" r:id="rId36"/>
    <p:sldId id="260" r:id="rId37"/>
    <p:sldId id="293" r:id="rId38"/>
    <p:sldId id="292" r:id="rId39"/>
    <p:sldId id="294" r:id="rId40"/>
    <p:sldId id="295" r:id="rId41"/>
    <p:sldId id="296" r:id="rId42"/>
    <p:sldId id="261" r:id="rId43"/>
    <p:sldId id="297" r:id="rId44"/>
    <p:sldId id="300" r:id="rId45"/>
    <p:sldId id="303" r:id="rId46"/>
    <p:sldId id="298" r:id="rId47"/>
    <p:sldId id="304" r:id="rId48"/>
    <p:sldId id="305" r:id="rId49"/>
    <p:sldId id="301" r:id="rId50"/>
    <p:sldId id="302" r:id="rId51"/>
    <p:sldId id="299"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0"/>
    <p:restoredTop sz="94643"/>
  </p:normalViewPr>
  <p:slideViewPr>
    <p:cSldViewPr snapToGrid="0" snapToObjects="1">
      <p:cViewPr varScale="1">
        <p:scale>
          <a:sx n="120" d="100"/>
          <a:sy n="120" d="100"/>
        </p:scale>
        <p:origin x="101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15FE77-5D5F-3C4E-9CF7-BBC91EF79874}" type="datetimeFigureOut">
              <a:rPr lang="en-US" smtClean="0"/>
              <a:t>8/6/18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99394A-81ED-F946-890E-096CF99D174F}" type="slidenum">
              <a:rPr lang="en-US" smtClean="0"/>
              <a:t>‹#›</a:t>
            </a:fld>
            <a:endParaRPr lang="en-US"/>
          </a:p>
        </p:txBody>
      </p:sp>
    </p:spTree>
    <p:extLst>
      <p:ext uri="{BB962C8B-B14F-4D97-AF65-F5344CB8AC3E}">
        <p14:creationId xmlns:p14="http://schemas.microsoft.com/office/powerpoint/2010/main" val="413320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21</a:t>
            </a:fld>
            <a:endParaRPr lang="en-US"/>
          </a:p>
        </p:txBody>
      </p:sp>
    </p:spTree>
    <p:extLst>
      <p:ext uri="{BB962C8B-B14F-4D97-AF65-F5344CB8AC3E}">
        <p14:creationId xmlns:p14="http://schemas.microsoft.com/office/powerpoint/2010/main" val="590781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22</a:t>
            </a:fld>
            <a:endParaRPr lang="en-US"/>
          </a:p>
        </p:txBody>
      </p:sp>
    </p:spTree>
    <p:extLst>
      <p:ext uri="{BB962C8B-B14F-4D97-AF65-F5344CB8AC3E}">
        <p14:creationId xmlns:p14="http://schemas.microsoft.com/office/powerpoint/2010/main" val="3683237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23</a:t>
            </a:fld>
            <a:endParaRPr lang="en-US"/>
          </a:p>
        </p:txBody>
      </p:sp>
    </p:spTree>
    <p:extLst>
      <p:ext uri="{BB962C8B-B14F-4D97-AF65-F5344CB8AC3E}">
        <p14:creationId xmlns:p14="http://schemas.microsoft.com/office/powerpoint/2010/main" val="2118289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24</a:t>
            </a:fld>
            <a:endParaRPr lang="en-US"/>
          </a:p>
        </p:txBody>
      </p:sp>
    </p:spTree>
    <p:extLst>
      <p:ext uri="{BB962C8B-B14F-4D97-AF65-F5344CB8AC3E}">
        <p14:creationId xmlns:p14="http://schemas.microsoft.com/office/powerpoint/2010/main" val="4216486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25</a:t>
            </a:fld>
            <a:endParaRPr lang="en-US"/>
          </a:p>
        </p:txBody>
      </p:sp>
    </p:spTree>
    <p:extLst>
      <p:ext uri="{BB962C8B-B14F-4D97-AF65-F5344CB8AC3E}">
        <p14:creationId xmlns:p14="http://schemas.microsoft.com/office/powerpoint/2010/main" val="2940583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26</a:t>
            </a:fld>
            <a:endParaRPr lang="en-US"/>
          </a:p>
        </p:txBody>
      </p:sp>
    </p:spTree>
    <p:extLst>
      <p:ext uri="{BB962C8B-B14F-4D97-AF65-F5344CB8AC3E}">
        <p14:creationId xmlns:p14="http://schemas.microsoft.com/office/powerpoint/2010/main" val="3783475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27</a:t>
            </a:fld>
            <a:endParaRPr lang="en-US"/>
          </a:p>
        </p:txBody>
      </p:sp>
    </p:spTree>
    <p:extLst>
      <p:ext uri="{BB962C8B-B14F-4D97-AF65-F5344CB8AC3E}">
        <p14:creationId xmlns:p14="http://schemas.microsoft.com/office/powerpoint/2010/main" val="3999503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28</a:t>
            </a:fld>
            <a:endParaRPr lang="en-US"/>
          </a:p>
        </p:txBody>
      </p:sp>
    </p:spTree>
    <p:extLst>
      <p:ext uri="{BB962C8B-B14F-4D97-AF65-F5344CB8AC3E}">
        <p14:creationId xmlns:p14="http://schemas.microsoft.com/office/powerpoint/2010/main" val="3975477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99394A-81ED-F946-890E-096CF99D174F}" type="slidenum">
              <a:rPr lang="en-US" smtClean="0"/>
              <a:t>29</a:t>
            </a:fld>
            <a:endParaRPr lang="en-US"/>
          </a:p>
        </p:txBody>
      </p:sp>
    </p:spTree>
    <p:extLst>
      <p:ext uri="{BB962C8B-B14F-4D97-AF65-F5344CB8AC3E}">
        <p14:creationId xmlns:p14="http://schemas.microsoft.com/office/powerpoint/2010/main" val="1982111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8/6/18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601727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8/6/18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848688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8/6/18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3272314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8/6/18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3063346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EB09EFA-491A-804C-B74A-FEF772BCF8A5}" type="datetimeFigureOut">
              <a:rPr lang="en-US" smtClean="0"/>
              <a:t>8/6/18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393340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B09EFA-491A-804C-B74A-FEF772BCF8A5}" type="datetimeFigureOut">
              <a:rPr lang="en-US" smtClean="0"/>
              <a:t>8/6/18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962320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EB09EFA-491A-804C-B74A-FEF772BCF8A5}" type="datetimeFigureOut">
              <a:rPr lang="en-US" smtClean="0"/>
              <a:t>8/6/18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668760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EB09EFA-491A-804C-B74A-FEF772BCF8A5}" type="datetimeFigureOut">
              <a:rPr lang="en-US" smtClean="0"/>
              <a:t>8/6/18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636832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B09EFA-491A-804C-B74A-FEF772BCF8A5}" type="datetimeFigureOut">
              <a:rPr lang="en-US" smtClean="0"/>
              <a:t>8/6/18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885506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EB09EFA-491A-804C-B74A-FEF772BCF8A5}" type="datetimeFigureOut">
              <a:rPr lang="en-US" smtClean="0"/>
              <a:t>8/6/18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1908831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EB09EFA-491A-804C-B74A-FEF772BCF8A5}" type="datetimeFigureOut">
              <a:rPr lang="en-US" smtClean="0"/>
              <a:t>8/6/18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1446807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B09EFA-491A-804C-B74A-FEF772BCF8A5}" type="datetimeFigureOut">
              <a:rPr lang="en-US" smtClean="0"/>
              <a:t>8/6/18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B4CE36-96C6-3246-BCFA-799A5EA7875E}" type="slidenum">
              <a:rPr lang="en-US" smtClean="0"/>
              <a:t>‹#›</a:t>
            </a:fld>
            <a:endParaRPr lang="en-US"/>
          </a:p>
        </p:txBody>
      </p:sp>
    </p:spTree>
    <p:extLst>
      <p:ext uri="{BB962C8B-B14F-4D97-AF65-F5344CB8AC3E}">
        <p14:creationId xmlns:p14="http://schemas.microsoft.com/office/powerpoint/2010/main" val="13055704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F93C5-AE79-284C-A237-BC2195D63621}"/>
              </a:ext>
            </a:extLst>
          </p:cNvPr>
          <p:cNvSpPr>
            <a:spLocks noGrp="1"/>
          </p:cNvSpPr>
          <p:nvPr>
            <p:ph type="ctrTitle"/>
          </p:nvPr>
        </p:nvSpPr>
        <p:spPr/>
        <p:txBody>
          <a:bodyPr>
            <a:noAutofit/>
          </a:bodyPr>
          <a:lstStyle/>
          <a:p>
            <a:r>
              <a:rPr lang="en-US" sz="5400" dirty="0">
                <a:latin typeface="+mn-lt"/>
              </a:rPr>
              <a:t>Intro to experimentally-based phonological evidence</a:t>
            </a:r>
            <a:endParaRPr lang="en-US" sz="4000" dirty="0">
              <a:latin typeface="+mn-lt"/>
            </a:endParaRPr>
          </a:p>
        </p:txBody>
      </p:sp>
      <p:sp>
        <p:nvSpPr>
          <p:cNvPr id="3" name="Subtitle 2">
            <a:extLst>
              <a:ext uri="{FF2B5EF4-FFF2-40B4-BE49-F238E27FC236}">
                <a16:creationId xmlns:a16="http://schemas.microsoft.com/office/drawing/2014/main" id="{2905B219-5855-684E-BDB0-5DBBB3AC4E62}"/>
              </a:ext>
            </a:extLst>
          </p:cNvPr>
          <p:cNvSpPr>
            <a:spLocks noGrp="1"/>
          </p:cNvSpPr>
          <p:nvPr>
            <p:ph type="subTitle" idx="1"/>
          </p:nvPr>
        </p:nvSpPr>
        <p:spPr/>
        <p:txBody>
          <a:bodyPr/>
          <a:lstStyle/>
          <a:p>
            <a:r>
              <a:rPr lang="en-US" dirty="0"/>
              <a:t>Vladimir Kulikov</a:t>
            </a:r>
          </a:p>
          <a:p>
            <a:r>
              <a:rPr lang="en-US" dirty="0"/>
              <a:t>EGG 2018</a:t>
            </a:r>
          </a:p>
          <a:p>
            <a:r>
              <a:rPr lang="en-US" dirty="0"/>
              <a:t>6-10.08 2018</a:t>
            </a:r>
          </a:p>
        </p:txBody>
      </p:sp>
    </p:spTree>
    <p:extLst>
      <p:ext uri="{BB962C8B-B14F-4D97-AF65-F5344CB8AC3E}">
        <p14:creationId xmlns:p14="http://schemas.microsoft.com/office/powerpoint/2010/main" val="2257136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CC2A9-211E-B147-8ED0-C927C5E8BB4D}"/>
              </a:ext>
            </a:extLst>
          </p:cNvPr>
          <p:cNvSpPr>
            <a:spLocks noGrp="1"/>
          </p:cNvSpPr>
          <p:nvPr>
            <p:ph type="title"/>
          </p:nvPr>
        </p:nvSpPr>
        <p:spPr/>
        <p:txBody>
          <a:bodyPr/>
          <a:lstStyle/>
          <a:p>
            <a:r>
              <a:rPr lang="en-US" dirty="0"/>
              <a:t>Types of variables and design</a:t>
            </a:r>
          </a:p>
        </p:txBody>
      </p:sp>
      <p:sp>
        <p:nvSpPr>
          <p:cNvPr id="3" name="Content Placeholder 2">
            <a:extLst>
              <a:ext uri="{FF2B5EF4-FFF2-40B4-BE49-F238E27FC236}">
                <a16:creationId xmlns:a16="http://schemas.microsoft.com/office/drawing/2014/main" id="{AED5C713-102D-AB49-9198-285F8D3DE2BE}"/>
              </a:ext>
            </a:extLst>
          </p:cNvPr>
          <p:cNvSpPr>
            <a:spLocks noGrp="1"/>
          </p:cNvSpPr>
          <p:nvPr>
            <p:ph idx="1"/>
          </p:nvPr>
        </p:nvSpPr>
        <p:spPr>
          <a:xfrm>
            <a:off x="656496" y="1825624"/>
            <a:ext cx="7886700" cy="1885471"/>
          </a:xfrm>
        </p:spPr>
        <p:txBody>
          <a:bodyPr>
            <a:normAutofit/>
          </a:bodyPr>
          <a:lstStyle/>
          <a:p>
            <a:r>
              <a:rPr lang="en-US" sz="2400" dirty="0"/>
              <a:t>Effect of gender on pitch</a:t>
            </a:r>
          </a:p>
        </p:txBody>
      </p:sp>
      <p:grpSp>
        <p:nvGrpSpPr>
          <p:cNvPr id="4" name="Group 3">
            <a:extLst>
              <a:ext uri="{FF2B5EF4-FFF2-40B4-BE49-F238E27FC236}">
                <a16:creationId xmlns:a16="http://schemas.microsoft.com/office/drawing/2014/main" id="{C1B23B0C-8076-A94E-AFEA-F785A5271653}"/>
              </a:ext>
            </a:extLst>
          </p:cNvPr>
          <p:cNvGrpSpPr/>
          <p:nvPr/>
        </p:nvGrpSpPr>
        <p:grpSpPr>
          <a:xfrm>
            <a:off x="4599846" y="1974435"/>
            <a:ext cx="3455582" cy="901832"/>
            <a:chOff x="1998921" y="4841616"/>
            <a:chExt cx="4746771" cy="1494841"/>
          </a:xfrm>
        </p:grpSpPr>
        <p:sp>
          <p:nvSpPr>
            <p:cNvPr id="5" name="Oval 4">
              <a:extLst>
                <a:ext uri="{FF2B5EF4-FFF2-40B4-BE49-F238E27FC236}">
                  <a16:creationId xmlns:a16="http://schemas.microsoft.com/office/drawing/2014/main" id="{46D6CDBE-3EBF-2D48-930E-7F8A7BCC9B2B}"/>
                </a:ext>
              </a:extLst>
            </p:cNvPr>
            <p:cNvSpPr/>
            <p:nvPr/>
          </p:nvSpPr>
          <p:spPr>
            <a:xfrm>
              <a:off x="1998921" y="4922880"/>
              <a:ext cx="1499191" cy="141357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55A67EF-BB20-E94E-8572-A221325E9932}"/>
                </a:ext>
              </a:extLst>
            </p:cNvPr>
            <p:cNvSpPr txBox="1"/>
            <p:nvPr/>
          </p:nvSpPr>
          <p:spPr>
            <a:xfrm>
              <a:off x="2246113" y="5367099"/>
              <a:ext cx="1004808" cy="612190"/>
            </a:xfrm>
            <a:prstGeom prst="rect">
              <a:avLst/>
            </a:prstGeom>
            <a:noFill/>
          </p:spPr>
          <p:txBody>
            <a:bodyPr wrap="square" rtlCol="0">
              <a:spAutoFit/>
            </a:bodyPr>
            <a:lstStyle/>
            <a:p>
              <a:pPr algn="ctr"/>
              <a:r>
                <a:rPr lang="en-US" dirty="0"/>
                <a:t>pitch</a:t>
              </a:r>
            </a:p>
          </p:txBody>
        </p:sp>
        <p:sp>
          <p:nvSpPr>
            <p:cNvPr id="7" name="TextBox 6">
              <a:extLst>
                <a:ext uri="{FF2B5EF4-FFF2-40B4-BE49-F238E27FC236}">
                  <a16:creationId xmlns:a16="http://schemas.microsoft.com/office/drawing/2014/main" id="{46CDEDA1-A1FD-F648-8A55-421D326C290F}"/>
                </a:ext>
              </a:extLst>
            </p:cNvPr>
            <p:cNvSpPr txBox="1"/>
            <p:nvPr/>
          </p:nvSpPr>
          <p:spPr>
            <a:xfrm>
              <a:off x="5410641" y="5323570"/>
              <a:ext cx="1192176" cy="612190"/>
            </a:xfrm>
            <a:prstGeom prst="rect">
              <a:avLst/>
            </a:prstGeom>
            <a:noFill/>
          </p:spPr>
          <p:txBody>
            <a:bodyPr wrap="square" rtlCol="0">
              <a:spAutoFit/>
            </a:bodyPr>
            <a:lstStyle/>
            <a:p>
              <a:r>
                <a:rPr lang="en-US" dirty="0"/>
                <a:t>gender</a:t>
              </a:r>
            </a:p>
          </p:txBody>
        </p:sp>
        <p:sp>
          <p:nvSpPr>
            <p:cNvPr id="8" name="Rectangle 7">
              <a:extLst>
                <a:ext uri="{FF2B5EF4-FFF2-40B4-BE49-F238E27FC236}">
                  <a16:creationId xmlns:a16="http://schemas.microsoft.com/office/drawing/2014/main" id="{28ABF331-9EC8-9643-AA11-DBD4325A00DC}"/>
                </a:ext>
              </a:extLst>
            </p:cNvPr>
            <p:cNvSpPr/>
            <p:nvPr/>
          </p:nvSpPr>
          <p:spPr>
            <a:xfrm>
              <a:off x="5267767" y="5002626"/>
              <a:ext cx="1477925" cy="12540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a:extLst>
                <a:ext uri="{FF2B5EF4-FFF2-40B4-BE49-F238E27FC236}">
                  <a16:creationId xmlns:a16="http://schemas.microsoft.com/office/drawing/2014/main" id="{D5BFE2A4-4861-2447-AFFE-84AC62BF9344}"/>
                </a:ext>
              </a:extLst>
            </p:cNvPr>
            <p:cNvSpPr/>
            <p:nvPr/>
          </p:nvSpPr>
          <p:spPr>
            <a:xfrm rot="10800000">
              <a:off x="3636335" y="5374483"/>
              <a:ext cx="1435394" cy="51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4E5F2CE-46A0-2742-9ADB-3C50230DA16A}"/>
                </a:ext>
              </a:extLst>
            </p:cNvPr>
            <p:cNvSpPr txBox="1"/>
            <p:nvPr/>
          </p:nvSpPr>
          <p:spPr>
            <a:xfrm>
              <a:off x="3903766" y="4841616"/>
              <a:ext cx="1035432" cy="612190"/>
            </a:xfrm>
            <a:prstGeom prst="rect">
              <a:avLst/>
            </a:prstGeom>
            <a:noFill/>
          </p:spPr>
          <p:txBody>
            <a:bodyPr wrap="square" rtlCol="0">
              <a:spAutoFit/>
            </a:bodyPr>
            <a:lstStyle/>
            <a:p>
              <a:r>
                <a:rPr lang="en-US" dirty="0"/>
                <a:t>effect</a:t>
              </a:r>
            </a:p>
          </p:txBody>
        </p:sp>
      </p:grpSp>
      <p:grpSp>
        <p:nvGrpSpPr>
          <p:cNvPr id="27" name="Group 26">
            <a:extLst>
              <a:ext uri="{FF2B5EF4-FFF2-40B4-BE49-F238E27FC236}">
                <a16:creationId xmlns:a16="http://schemas.microsoft.com/office/drawing/2014/main" id="{736A0223-EF65-AE4E-AC3D-4C54D081BA39}"/>
              </a:ext>
            </a:extLst>
          </p:cNvPr>
          <p:cNvGrpSpPr/>
          <p:nvPr/>
        </p:nvGrpSpPr>
        <p:grpSpPr>
          <a:xfrm>
            <a:off x="318977" y="3137078"/>
            <a:ext cx="8314702" cy="3521629"/>
            <a:chOff x="299093" y="3758943"/>
            <a:chExt cx="8314702" cy="3521629"/>
          </a:xfrm>
        </p:grpSpPr>
        <p:sp>
          <p:nvSpPr>
            <p:cNvPr id="14" name="TextBox 13">
              <a:extLst>
                <a:ext uri="{FF2B5EF4-FFF2-40B4-BE49-F238E27FC236}">
                  <a16:creationId xmlns:a16="http://schemas.microsoft.com/office/drawing/2014/main" id="{261E59D0-13B3-9D40-BC03-61037CEF68BD}"/>
                </a:ext>
              </a:extLst>
            </p:cNvPr>
            <p:cNvSpPr txBox="1"/>
            <p:nvPr/>
          </p:nvSpPr>
          <p:spPr>
            <a:xfrm>
              <a:off x="3767499" y="4122033"/>
              <a:ext cx="910908" cy="2585323"/>
            </a:xfrm>
            <a:prstGeom prst="rect">
              <a:avLst/>
            </a:prstGeom>
            <a:noFill/>
          </p:spPr>
          <p:txBody>
            <a:bodyPr wrap="square" rtlCol="0">
              <a:spAutoFit/>
            </a:bodyPr>
            <a:lstStyle/>
            <a:p>
              <a:r>
                <a:rPr lang="en-US" i="1" dirty="0"/>
                <a:t>f0 (Hz)</a:t>
              </a:r>
            </a:p>
            <a:p>
              <a:r>
                <a:rPr lang="en-US" dirty="0"/>
                <a:t>120</a:t>
              </a:r>
            </a:p>
            <a:p>
              <a:r>
                <a:rPr lang="en-US" dirty="0"/>
                <a:t>122</a:t>
              </a:r>
            </a:p>
            <a:p>
              <a:r>
                <a:rPr lang="en-US" dirty="0"/>
                <a:t>125</a:t>
              </a:r>
            </a:p>
            <a:p>
              <a:r>
                <a:rPr lang="en-US" dirty="0"/>
                <a:t>130</a:t>
              </a:r>
            </a:p>
            <a:p>
              <a:r>
                <a:rPr lang="en-US" dirty="0"/>
                <a:t>135</a:t>
              </a:r>
            </a:p>
            <a:p>
              <a:r>
                <a:rPr lang="en-US" dirty="0"/>
                <a:t>135</a:t>
              </a:r>
            </a:p>
            <a:p>
              <a:r>
                <a:rPr lang="en-US" dirty="0"/>
                <a:t>140</a:t>
              </a:r>
            </a:p>
            <a:p>
              <a:r>
                <a:rPr lang="en-US" dirty="0"/>
                <a:t>180</a:t>
              </a:r>
            </a:p>
          </p:txBody>
        </p:sp>
        <p:sp>
          <p:nvSpPr>
            <p:cNvPr id="15" name="TextBox 14">
              <a:extLst>
                <a:ext uri="{FF2B5EF4-FFF2-40B4-BE49-F238E27FC236}">
                  <a16:creationId xmlns:a16="http://schemas.microsoft.com/office/drawing/2014/main" id="{5C2EB240-12E3-FC4E-9026-BD8E435D0269}"/>
                </a:ext>
              </a:extLst>
            </p:cNvPr>
            <p:cNvSpPr txBox="1"/>
            <p:nvPr/>
          </p:nvSpPr>
          <p:spPr>
            <a:xfrm>
              <a:off x="4652326" y="4130310"/>
              <a:ext cx="910908" cy="2585323"/>
            </a:xfrm>
            <a:prstGeom prst="rect">
              <a:avLst/>
            </a:prstGeom>
            <a:noFill/>
          </p:spPr>
          <p:txBody>
            <a:bodyPr wrap="square" rtlCol="0">
              <a:spAutoFit/>
            </a:bodyPr>
            <a:lstStyle/>
            <a:p>
              <a:r>
                <a:rPr lang="en-US" i="1" dirty="0"/>
                <a:t>f0 (Hz)</a:t>
              </a:r>
            </a:p>
            <a:p>
              <a:r>
                <a:rPr lang="en-US" dirty="0"/>
                <a:t>180</a:t>
              </a:r>
            </a:p>
            <a:p>
              <a:r>
                <a:rPr lang="en-US" dirty="0"/>
                <a:t>195</a:t>
              </a:r>
            </a:p>
            <a:p>
              <a:r>
                <a:rPr lang="en-US" dirty="0"/>
                <a:t>200</a:t>
              </a:r>
            </a:p>
            <a:p>
              <a:r>
                <a:rPr lang="en-US" dirty="0"/>
                <a:t>210</a:t>
              </a:r>
            </a:p>
            <a:p>
              <a:r>
                <a:rPr lang="en-US" dirty="0"/>
                <a:t>215</a:t>
              </a:r>
            </a:p>
            <a:p>
              <a:r>
                <a:rPr lang="en-US" dirty="0"/>
                <a:t>240</a:t>
              </a:r>
            </a:p>
            <a:p>
              <a:r>
                <a:rPr lang="en-US" dirty="0"/>
                <a:t>245</a:t>
              </a:r>
            </a:p>
            <a:p>
              <a:r>
                <a:rPr lang="en-US" dirty="0"/>
                <a:t>245</a:t>
              </a:r>
            </a:p>
          </p:txBody>
        </p:sp>
        <p:sp>
          <p:nvSpPr>
            <p:cNvPr id="16" name="TextBox 15">
              <a:extLst>
                <a:ext uri="{FF2B5EF4-FFF2-40B4-BE49-F238E27FC236}">
                  <a16:creationId xmlns:a16="http://schemas.microsoft.com/office/drawing/2014/main" id="{CECB3798-F743-464A-AE4A-6453BD77CB85}"/>
                </a:ext>
              </a:extLst>
            </p:cNvPr>
            <p:cNvSpPr txBox="1"/>
            <p:nvPr/>
          </p:nvSpPr>
          <p:spPr>
            <a:xfrm>
              <a:off x="533010" y="4132375"/>
              <a:ext cx="2624860" cy="830997"/>
            </a:xfrm>
            <a:prstGeom prst="rect">
              <a:avLst/>
            </a:prstGeom>
            <a:noFill/>
          </p:spPr>
          <p:txBody>
            <a:bodyPr wrap="square" rtlCol="0">
              <a:spAutoFit/>
            </a:bodyPr>
            <a:lstStyle/>
            <a:p>
              <a:r>
                <a:rPr lang="en-US" sz="2400" dirty="0"/>
                <a:t>Dependent</a:t>
              </a:r>
              <a:r>
                <a:rPr lang="ru-RU" sz="2400" dirty="0"/>
                <a:t> </a:t>
              </a:r>
              <a:r>
                <a:rPr lang="en-US" sz="2400" dirty="0"/>
                <a:t>variable: </a:t>
              </a:r>
              <a:r>
                <a:rPr lang="en-US" sz="2400" b="1" i="1" dirty="0"/>
                <a:t>Pitch</a:t>
              </a:r>
            </a:p>
          </p:txBody>
        </p:sp>
        <p:cxnSp>
          <p:nvCxnSpPr>
            <p:cNvPr id="21" name="Straight Arrow Connector 20">
              <a:extLst>
                <a:ext uri="{FF2B5EF4-FFF2-40B4-BE49-F238E27FC236}">
                  <a16:creationId xmlns:a16="http://schemas.microsoft.com/office/drawing/2014/main" id="{8089C621-3333-544F-93A0-D472FF66AEA1}"/>
                </a:ext>
              </a:extLst>
            </p:cNvPr>
            <p:cNvCxnSpPr>
              <a:cxnSpLocks/>
            </p:cNvCxnSpPr>
            <p:nvPr/>
          </p:nvCxnSpPr>
          <p:spPr>
            <a:xfrm>
              <a:off x="2787111" y="4284921"/>
              <a:ext cx="9556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57B2CC8-045F-7C48-AC16-E0034DB2A6B7}"/>
                </a:ext>
              </a:extLst>
            </p:cNvPr>
            <p:cNvSpPr txBox="1"/>
            <p:nvPr/>
          </p:nvSpPr>
          <p:spPr>
            <a:xfrm>
              <a:off x="4572000" y="3765057"/>
              <a:ext cx="889296" cy="369332"/>
            </a:xfrm>
            <a:prstGeom prst="rect">
              <a:avLst/>
            </a:prstGeom>
            <a:noFill/>
          </p:spPr>
          <p:txBody>
            <a:bodyPr wrap="square" rtlCol="0">
              <a:spAutoFit/>
            </a:bodyPr>
            <a:lstStyle/>
            <a:p>
              <a:r>
                <a:rPr lang="en-US" b="1" i="1" dirty="0"/>
                <a:t>Female</a:t>
              </a:r>
            </a:p>
          </p:txBody>
        </p:sp>
        <p:sp>
          <p:nvSpPr>
            <p:cNvPr id="23" name="TextBox 22">
              <a:extLst>
                <a:ext uri="{FF2B5EF4-FFF2-40B4-BE49-F238E27FC236}">
                  <a16:creationId xmlns:a16="http://schemas.microsoft.com/office/drawing/2014/main" id="{0F6724F2-1FDD-2348-B752-70189F28C4E0}"/>
                </a:ext>
              </a:extLst>
            </p:cNvPr>
            <p:cNvSpPr txBox="1"/>
            <p:nvPr/>
          </p:nvSpPr>
          <p:spPr>
            <a:xfrm>
              <a:off x="3767499" y="3767931"/>
              <a:ext cx="697007" cy="369332"/>
            </a:xfrm>
            <a:prstGeom prst="rect">
              <a:avLst/>
            </a:prstGeom>
            <a:noFill/>
          </p:spPr>
          <p:txBody>
            <a:bodyPr wrap="square" rtlCol="0">
              <a:spAutoFit/>
            </a:bodyPr>
            <a:lstStyle/>
            <a:p>
              <a:r>
                <a:rPr lang="en-US" b="1" i="1" dirty="0"/>
                <a:t>Male</a:t>
              </a:r>
            </a:p>
          </p:txBody>
        </p:sp>
        <p:sp>
          <p:nvSpPr>
            <p:cNvPr id="24" name="TextBox 23">
              <a:extLst>
                <a:ext uri="{FF2B5EF4-FFF2-40B4-BE49-F238E27FC236}">
                  <a16:creationId xmlns:a16="http://schemas.microsoft.com/office/drawing/2014/main" id="{916EC143-9C1A-314E-BA0B-70BB5C14A74E}"/>
                </a:ext>
              </a:extLst>
            </p:cNvPr>
            <p:cNvSpPr txBox="1"/>
            <p:nvPr/>
          </p:nvSpPr>
          <p:spPr>
            <a:xfrm>
              <a:off x="6027727" y="3758943"/>
              <a:ext cx="2586068" cy="830997"/>
            </a:xfrm>
            <a:prstGeom prst="rect">
              <a:avLst/>
            </a:prstGeom>
            <a:noFill/>
          </p:spPr>
          <p:txBody>
            <a:bodyPr wrap="square" rtlCol="0">
              <a:spAutoFit/>
            </a:bodyPr>
            <a:lstStyle/>
            <a:p>
              <a:pPr algn="ctr"/>
              <a:r>
                <a:rPr lang="en-US" sz="2400" dirty="0"/>
                <a:t>Independent variable: </a:t>
              </a:r>
              <a:r>
                <a:rPr lang="en-US" sz="2400" b="1" i="1" dirty="0"/>
                <a:t>Gender</a:t>
              </a:r>
            </a:p>
          </p:txBody>
        </p:sp>
        <p:cxnSp>
          <p:nvCxnSpPr>
            <p:cNvPr id="26" name="Straight Arrow Connector 25">
              <a:extLst>
                <a:ext uri="{FF2B5EF4-FFF2-40B4-BE49-F238E27FC236}">
                  <a16:creationId xmlns:a16="http://schemas.microsoft.com/office/drawing/2014/main" id="{E3CBAB55-36DF-6541-9C93-7B67D5AA0D6B}"/>
                </a:ext>
              </a:extLst>
            </p:cNvPr>
            <p:cNvCxnSpPr>
              <a:cxnSpLocks/>
              <a:endCxn id="22" idx="3"/>
            </p:cNvCxnSpPr>
            <p:nvPr/>
          </p:nvCxnSpPr>
          <p:spPr>
            <a:xfrm flipH="1" flipV="1">
              <a:off x="5461296" y="3949723"/>
              <a:ext cx="83456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647051B-A09A-0740-B4AB-1FEFC67A6100}"/>
                </a:ext>
              </a:extLst>
            </p:cNvPr>
            <p:cNvSpPr txBox="1"/>
            <p:nvPr/>
          </p:nvSpPr>
          <p:spPr>
            <a:xfrm>
              <a:off x="299093" y="6388020"/>
              <a:ext cx="3521570" cy="892552"/>
            </a:xfrm>
            <a:prstGeom prst="rect">
              <a:avLst/>
            </a:prstGeom>
            <a:noFill/>
          </p:spPr>
          <p:txBody>
            <a:bodyPr wrap="square" rtlCol="0">
              <a:spAutoFit/>
            </a:bodyPr>
            <a:lstStyle/>
            <a:p>
              <a:r>
                <a:rPr lang="en-US" sz="2400" dirty="0"/>
                <a:t>Effect: </a:t>
              </a:r>
              <a:r>
                <a:rPr lang="en-US" sz="2400" b="1" i="1" dirty="0"/>
                <a:t>Difference </a:t>
              </a:r>
              <a:r>
                <a:rPr lang="en-US" sz="2400" dirty="0"/>
                <a:t>between</a:t>
              </a:r>
              <a:r>
                <a:rPr lang="en-US" sz="2400" b="1" i="1" dirty="0"/>
                <a:t> </a:t>
              </a:r>
              <a:r>
                <a:rPr lang="en-US" sz="2800" i="1" dirty="0" err="1"/>
                <a:t>M</a:t>
              </a:r>
              <a:r>
                <a:rPr lang="en-US" sz="2400" baseline="-25000" dirty="0" err="1"/>
                <a:t>male</a:t>
              </a:r>
              <a:r>
                <a:rPr lang="ru-RU" sz="2400" baseline="-25000" dirty="0"/>
                <a:t> </a:t>
              </a:r>
              <a:r>
                <a:rPr lang="en-US" sz="2400" dirty="0"/>
                <a:t>and</a:t>
              </a:r>
              <a:r>
                <a:rPr lang="ru-RU" sz="2400" dirty="0"/>
                <a:t> </a:t>
              </a:r>
              <a:r>
                <a:rPr lang="en-US" sz="2800" i="1" dirty="0" err="1"/>
                <a:t>M</a:t>
              </a:r>
              <a:r>
                <a:rPr lang="en-US" sz="2400" baseline="-25000" dirty="0" err="1"/>
                <a:t>female</a:t>
              </a:r>
              <a:endParaRPr lang="en-US" sz="2400" baseline="-25000" dirty="0"/>
            </a:p>
          </p:txBody>
        </p:sp>
      </p:grpSp>
      <p:sp>
        <p:nvSpPr>
          <p:cNvPr id="29" name="TextBox 28">
            <a:extLst>
              <a:ext uri="{FF2B5EF4-FFF2-40B4-BE49-F238E27FC236}">
                <a16:creationId xmlns:a16="http://schemas.microsoft.com/office/drawing/2014/main" id="{F676AE30-7D44-2D48-B86B-586775EF54DD}"/>
              </a:ext>
            </a:extLst>
          </p:cNvPr>
          <p:cNvSpPr txBox="1"/>
          <p:nvPr/>
        </p:nvSpPr>
        <p:spPr>
          <a:xfrm>
            <a:off x="3787383" y="6043153"/>
            <a:ext cx="804501" cy="400110"/>
          </a:xfrm>
          <a:prstGeom prst="rect">
            <a:avLst/>
          </a:prstGeom>
          <a:noFill/>
        </p:spPr>
        <p:txBody>
          <a:bodyPr wrap="square" rtlCol="0">
            <a:spAutoFit/>
          </a:bodyPr>
          <a:lstStyle/>
          <a:p>
            <a:r>
              <a:rPr lang="en-US" sz="2000" i="1" dirty="0" err="1"/>
              <a:t>M</a:t>
            </a:r>
            <a:r>
              <a:rPr lang="en-US" baseline="-25000" dirty="0" err="1"/>
              <a:t>male</a:t>
            </a:r>
            <a:endParaRPr lang="en-US" baseline="-25000" dirty="0"/>
          </a:p>
        </p:txBody>
      </p:sp>
      <p:sp>
        <p:nvSpPr>
          <p:cNvPr id="30" name="TextBox 29">
            <a:extLst>
              <a:ext uri="{FF2B5EF4-FFF2-40B4-BE49-F238E27FC236}">
                <a16:creationId xmlns:a16="http://schemas.microsoft.com/office/drawing/2014/main" id="{6C159522-B78B-D947-BE29-8042215D673B}"/>
              </a:ext>
            </a:extLst>
          </p:cNvPr>
          <p:cNvSpPr txBox="1"/>
          <p:nvPr/>
        </p:nvSpPr>
        <p:spPr>
          <a:xfrm>
            <a:off x="4643126" y="6043153"/>
            <a:ext cx="939991" cy="400110"/>
          </a:xfrm>
          <a:prstGeom prst="rect">
            <a:avLst/>
          </a:prstGeom>
          <a:noFill/>
        </p:spPr>
        <p:txBody>
          <a:bodyPr wrap="square" rtlCol="0">
            <a:spAutoFit/>
          </a:bodyPr>
          <a:lstStyle/>
          <a:p>
            <a:r>
              <a:rPr lang="en-US" sz="2000" i="1" dirty="0" err="1"/>
              <a:t>M</a:t>
            </a:r>
            <a:r>
              <a:rPr lang="en-US" baseline="-25000" dirty="0" err="1"/>
              <a:t>female</a:t>
            </a:r>
            <a:endParaRPr lang="en-US" baseline="-25000" dirty="0"/>
          </a:p>
        </p:txBody>
      </p:sp>
      <p:cxnSp>
        <p:nvCxnSpPr>
          <p:cNvPr id="33" name="Straight Connector 32">
            <a:extLst>
              <a:ext uri="{FF2B5EF4-FFF2-40B4-BE49-F238E27FC236}">
                <a16:creationId xmlns:a16="http://schemas.microsoft.com/office/drawing/2014/main" id="{4E0D1BB7-3A18-DC48-98E2-551ACC2A31DA}"/>
              </a:ext>
            </a:extLst>
          </p:cNvPr>
          <p:cNvCxnSpPr/>
          <p:nvPr/>
        </p:nvCxnSpPr>
        <p:spPr>
          <a:xfrm>
            <a:off x="3840548" y="6064419"/>
            <a:ext cx="468000"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50D685EF-34AB-134D-A821-574B014FCA8E}"/>
              </a:ext>
            </a:extLst>
          </p:cNvPr>
          <p:cNvCxnSpPr/>
          <p:nvPr/>
        </p:nvCxnSpPr>
        <p:spPr>
          <a:xfrm>
            <a:off x="4723051" y="6075052"/>
            <a:ext cx="468000"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674B5FC3-4E4A-FF46-BC04-0F6F5E733436}"/>
              </a:ext>
            </a:extLst>
          </p:cNvPr>
          <p:cNvSpPr txBox="1"/>
          <p:nvPr/>
        </p:nvSpPr>
        <p:spPr>
          <a:xfrm>
            <a:off x="6177517" y="5405148"/>
            <a:ext cx="2456162" cy="1200329"/>
          </a:xfrm>
          <a:prstGeom prst="rect">
            <a:avLst/>
          </a:prstGeom>
          <a:noFill/>
        </p:spPr>
        <p:txBody>
          <a:bodyPr wrap="square" rtlCol="0">
            <a:spAutoFit/>
          </a:bodyPr>
          <a:lstStyle/>
          <a:p>
            <a:r>
              <a:rPr lang="en-US" sz="2400" b="1" i="1" dirty="0"/>
              <a:t>M</a:t>
            </a:r>
            <a:r>
              <a:rPr lang="en-US" sz="2400" dirty="0"/>
              <a:t> = (arithmetic) mean, or average number</a:t>
            </a:r>
          </a:p>
        </p:txBody>
      </p:sp>
    </p:spTree>
    <p:extLst>
      <p:ext uri="{BB962C8B-B14F-4D97-AF65-F5344CB8AC3E}">
        <p14:creationId xmlns:p14="http://schemas.microsoft.com/office/powerpoint/2010/main" val="380233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4B5E7-412E-914E-85D5-89D5A735DE21}"/>
              </a:ext>
            </a:extLst>
          </p:cNvPr>
          <p:cNvSpPr>
            <a:spLocks noGrp="1"/>
          </p:cNvSpPr>
          <p:nvPr>
            <p:ph type="title"/>
          </p:nvPr>
        </p:nvSpPr>
        <p:spPr/>
        <p:txBody>
          <a:bodyPr/>
          <a:lstStyle/>
          <a:p>
            <a:r>
              <a:rPr lang="en-US" dirty="0"/>
              <a:t>Experimental design</a:t>
            </a:r>
          </a:p>
        </p:txBody>
      </p:sp>
      <p:sp>
        <p:nvSpPr>
          <p:cNvPr id="3" name="Content Placeholder 2">
            <a:extLst>
              <a:ext uri="{FF2B5EF4-FFF2-40B4-BE49-F238E27FC236}">
                <a16:creationId xmlns:a16="http://schemas.microsoft.com/office/drawing/2014/main" id="{0452740D-D0AE-CC4B-A2D7-79A422F4E1B2}"/>
              </a:ext>
            </a:extLst>
          </p:cNvPr>
          <p:cNvSpPr>
            <a:spLocks noGrp="1"/>
          </p:cNvSpPr>
          <p:nvPr>
            <p:ph idx="1"/>
          </p:nvPr>
        </p:nvSpPr>
        <p:spPr/>
        <p:txBody>
          <a:bodyPr>
            <a:normAutofit fontScale="92500" lnSpcReduction="10000"/>
          </a:bodyPr>
          <a:lstStyle/>
          <a:p>
            <a:r>
              <a:rPr lang="en-US" dirty="0"/>
              <a:t>Effect, or difference, is a numerical value</a:t>
            </a:r>
          </a:p>
          <a:p>
            <a:r>
              <a:rPr lang="en-US" dirty="0"/>
              <a:t>In theory, a difference between sums of numbers can be either by chance or meaningful.</a:t>
            </a:r>
          </a:p>
          <a:p>
            <a:r>
              <a:rPr lang="en-US" dirty="0"/>
              <a:t>Difference by chance won’t be reproduced in another experiment. It does not demonstrate the effect in question</a:t>
            </a:r>
          </a:p>
          <a:p>
            <a:r>
              <a:rPr lang="en-US" dirty="0"/>
              <a:t>Meaningful, or </a:t>
            </a:r>
            <a:r>
              <a:rPr lang="en-US" b="1" i="1" dirty="0"/>
              <a:t>significant</a:t>
            </a:r>
            <a:r>
              <a:rPr lang="en-US" dirty="0"/>
              <a:t>, difference demonstrates the effect and is presumed to be reproduced in other experiments</a:t>
            </a:r>
          </a:p>
          <a:p>
            <a:r>
              <a:rPr lang="en-US" dirty="0"/>
              <a:t>Therefore, any difference observed in an experiment has to be tested for </a:t>
            </a:r>
            <a:r>
              <a:rPr lang="en-US" b="1" i="1" dirty="0"/>
              <a:t>statistical significance</a:t>
            </a:r>
          </a:p>
        </p:txBody>
      </p:sp>
    </p:spTree>
    <p:extLst>
      <p:ext uri="{BB962C8B-B14F-4D97-AF65-F5344CB8AC3E}">
        <p14:creationId xmlns:p14="http://schemas.microsoft.com/office/powerpoint/2010/main" val="2331795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3EEE2-F61A-214C-BEF7-44D80CC2500E}"/>
              </a:ext>
            </a:extLst>
          </p:cNvPr>
          <p:cNvSpPr>
            <a:spLocks noGrp="1"/>
          </p:cNvSpPr>
          <p:nvPr>
            <p:ph type="title"/>
          </p:nvPr>
        </p:nvSpPr>
        <p:spPr/>
        <p:txBody>
          <a:bodyPr>
            <a:normAutofit/>
          </a:bodyPr>
          <a:lstStyle/>
          <a:p>
            <a:r>
              <a:rPr lang="en-US" sz="4200" dirty="0"/>
              <a:t>Data analysis: Descriptive statistics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6F7AB3B-4D4C-8749-B030-A319DDD4929F}"/>
                  </a:ext>
                </a:extLst>
              </p:cNvPr>
              <p:cNvSpPr>
                <a:spLocks noGrp="1"/>
              </p:cNvSpPr>
              <p:nvPr>
                <p:ph idx="1"/>
              </p:nvPr>
            </p:nvSpPr>
            <p:spPr>
              <a:xfrm>
                <a:off x="628649" y="1825625"/>
                <a:ext cx="8047518" cy="4351338"/>
              </a:xfrm>
            </p:spPr>
            <p:txBody>
              <a:bodyPr>
                <a:normAutofit lnSpcReduction="10000"/>
              </a:bodyPr>
              <a:lstStyle/>
              <a:p>
                <a:r>
                  <a:rPr lang="en-US" b="1" i="1" dirty="0"/>
                  <a:t>Mean</a:t>
                </a:r>
                <a:r>
                  <a:rPr lang="en-US" dirty="0"/>
                  <a:t> – a measure of central tendency; group average</a:t>
                </a:r>
                <a:endParaRPr lang="en-US" b="0" i="1" dirty="0">
                  <a:latin typeface="Cambria Math" panose="02040503050406030204" pitchFamily="18" charset="0"/>
                </a:endParaRPr>
              </a:p>
              <a:p>
                <a:pPr lvl="1"/>
                <a14:m>
                  <m:oMath xmlns:m="http://schemas.openxmlformats.org/officeDocument/2006/math">
                    <m:r>
                      <a:rPr lang="en-US" b="0" i="1" smtClean="0">
                        <a:latin typeface="Cambria Math" panose="02040503050406030204" pitchFamily="18" charset="0"/>
                      </a:rPr>
                      <m:t>𝑀</m:t>
                    </m:r>
                    <m:r>
                      <a:rPr lang="en-US" i="1" smtClean="0">
                        <a:latin typeface="Cambria Math" panose="02040503050406030204" pitchFamily="18" charset="0"/>
                      </a:rPr>
                      <m:t>=</m:t>
                    </m:r>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m:rPr>
                                <m:sty m:val="p"/>
                              </m:rPr>
                              <a:rPr lang="el-GR" i="1" smtClean="0">
                                <a:latin typeface="Cambria Math" panose="02040503050406030204" pitchFamily="18" charset="0"/>
                                <a:ea typeface="Cambria Math" panose="02040503050406030204" pitchFamily="18" charset="0"/>
                              </a:rPr>
                              <m:t>Σ</m:t>
                            </m:r>
                          </m:e>
                          <m:sub>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𝑛</m:t>
                                </m:r>
                              </m:sub>
                            </m:sSub>
                          </m:sub>
                        </m:sSub>
                      </m:num>
                      <m:den>
                        <m:r>
                          <a:rPr lang="en-US" b="0" i="1" smtClean="0">
                            <a:latin typeface="Cambria Math" panose="02040503050406030204" pitchFamily="18" charset="0"/>
                          </a:rPr>
                          <m:t>𝑁</m:t>
                        </m:r>
                      </m:den>
                    </m:f>
                  </m:oMath>
                </a14:m>
                <a:r>
                  <a:rPr lang="en-US" dirty="0"/>
                  <a:t>	      </a:t>
                </a:r>
                <a14:m>
                  <m:oMath xmlns:m="http://schemas.openxmlformats.org/officeDocument/2006/math">
                    <m:r>
                      <a:rPr lang="el-GR" sz="1600" i="1">
                        <a:latin typeface="Cambria Math" panose="02040503050406030204" pitchFamily="18" charset="0"/>
                      </a:rPr>
                      <m:t>𝑀</m:t>
                    </m:r>
                    <m:r>
                      <a:rPr lang="en-US" sz="1600" i="1" baseline="-25000">
                        <a:latin typeface="Cambria Math" panose="02040503050406030204" pitchFamily="18" charset="0"/>
                      </a:rPr>
                      <m:t>𝑚𝑎𝑙𝑒</m:t>
                    </m:r>
                    <m:r>
                      <a:rPr lang="el-GR" sz="1600" i="1">
                        <a:latin typeface="Cambria Math" panose="02040503050406030204" pitchFamily="18" charset="0"/>
                      </a:rPr>
                      <m:t>=</m:t>
                    </m:r>
                    <m:r>
                      <a:rPr lang="en-US" sz="1600" i="1">
                        <a:latin typeface="Cambria Math" panose="02040503050406030204" pitchFamily="18" charset="0"/>
                      </a:rPr>
                      <m:t> </m:t>
                    </m:r>
                    <m:f>
                      <m:fPr>
                        <m:ctrlPr>
                          <a:rPr lang="en-US" sz="1600" i="1">
                            <a:latin typeface="Cambria Math" panose="02040503050406030204" pitchFamily="18" charset="0"/>
                          </a:rPr>
                        </m:ctrlPr>
                      </m:fPr>
                      <m:num>
                        <m:r>
                          <m:rPr>
                            <m:nor/>
                          </m:rPr>
                          <a:rPr lang="en-US" sz="1600" dirty="0">
                            <a:latin typeface="Cambria Math" panose="02040503050406030204" pitchFamily="18" charset="0"/>
                          </a:rPr>
                          <m:t>120+122+125+130+135+135+140+180</m:t>
                        </m:r>
                      </m:num>
                      <m:den>
                        <m:r>
                          <a:rPr lang="en-US" sz="1600" i="0">
                            <a:latin typeface="Cambria Math" panose="02040503050406030204" pitchFamily="18" charset="0"/>
                          </a:rPr>
                          <m:t>8</m:t>
                        </m:r>
                      </m:den>
                    </m:f>
                  </m:oMath>
                </a14:m>
                <a:r>
                  <a:rPr lang="en-US" sz="2000" dirty="0">
                    <a:latin typeface="Cambria Math" panose="02040503050406030204" pitchFamily="18" charset="0"/>
                  </a:rPr>
                  <a:t> </a:t>
                </a:r>
                <a14:m>
                  <m:oMath xmlns:m="http://schemas.openxmlformats.org/officeDocument/2006/math">
                    <m:r>
                      <a:rPr lang="en-US" sz="2000" i="1" dirty="0" smtClean="0">
                        <a:latin typeface="Cambria Math" panose="02040503050406030204" pitchFamily="18" charset="0"/>
                        <a:ea typeface="Cambria Math" panose="02040503050406030204" pitchFamily="18" charset="0"/>
                      </a:rPr>
                      <m:t>≈</m:t>
                    </m:r>
                  </m:oMath>
                </a14:m>
                <a:r>
                  <a:rPr lang="en-US" sz="2000" dirty="0">
                    <a:latin typeface="Cambria Math" panose="02040503050406030204" pitchFamily="18" charset="0"/>
                  </a:rPr>
                  <a:t> </a:t>
                </a:r>
                <a:r>
                  <a:rPr lang="en-US" sz="1800" dirty="0">
                    <a:latin typeface="Cambria Math" panose="02040503050406030204" pitchFamily="18" charset="0"/>
                  </a:rPr>
                  <a:t>136</a:t>
                </a:r>
                <a:r>
                  <a:rPr lang="en-US" sz="2000" dirty="0">
                    <a:latin typeface="Cambria Math" panose="02040503050406030204" pitchFamily="18" charset="0"/>
                  </a:rPr>
                  <a:t> </a:t>
                </a:r>
                <a:endParaRPr lang="en-US" sz="1600" dirty="0">
                  <a:latin typeface="Cambria Math" panose="02040503050406030204" pitchFamily="18" charset="0"/>
                </a:endParaRPr>
              </a:p>
              <a:p>
                <a:r>
                  <a:rPr lang="en-US" b="1" i="1" dirty="0"/>
                  <a:t>Variance </a:t>
                </a:r>
                <a:r>
                  <a:rPr lang="en-US" dirty="0"/>
                  <a:t>– a measure of dispersion, variation of values around the mean</a:t>
                </a:r>
                <a:endParaRPr lang="ru-RU" i="1" dirty="0">
                  <a:latin typeface="Cambria Math" panose="02040503050406030204" pitchFamily="18" charset="0"/>
                </a:endParaRPr>
              </a:p>
              <a:p>
                <a:pPr lvl="1"/>
                <a14:m>
                  <m:oMath xmlns:m="http://schemas.openxmlformats.org/officeDocument/2006/math">
                    <m:r>
                      <a:rPr lang="el-GR" i="1" dirty="0" smtClean="0">
                        <a:latin typeface="Cambria Math" panose="02040503050406030204" pitchFamily="18" charset="0"/>
                        <a:ea typeface="Cambria Math" panose="02040503050406030204" pitchFamily="18" charset="0"/>
                      </a:rPr>
                      <m:t>𝜎</m:t>
                    </m:r>
                    <m:r>
                      <a:rPr lang="ru-RU" b="0" i="1" baseline="30000" dirty="0" smtClean="0">
                        <a:latin typeface="Cambria Math" panose="02040503050406030204" pitchFamily="18" charset="0"/>
                        <a:ea typeface="Cambria Math" panose="02040503050406030204" pitchFamily="18" charset="0"/>
                      </a:rPr>
                      <m:t>2</m:t>
                    </m:r>
                    <m:r>
                      <a:rPr lang="el-GR" i="1">
                        <a:latin typeface="Cambria Math" panose="02040503050406030204" pitchFamily="18" charset="0"/>
                      </a:rPr>
                      <m:t>=</m:t>
                    </m:r>
                    <m:r>
                      <a:rPr lang="ru-RU" b="0" i="1" smtClean="0">
                        <a:latin typeface="Cambria Math" panose="02040503050406030204" pitchFamily="18" charset="0"/>
                      </a:rPr>
                      <m:t> </m:t>
                    </m:r>
                    <m:f>
                      <m:fPr>
                        <m:ctrlPr>
                          <a:rPr lang="ru-RU" b="0" i="1" smtClean="0">
                            <a:latin typeface="Cambria Math" panose="02040503050406030204" pitchFamily="18" charset="0"/>
                          </a:rPr>
                        </m:ctrlPr>
                      </m:fPr>
                      <m:num>
                        <m:sSub>
                          <m:sSubPr>
                            <m:ctrlPr>
                              <a:rPr lang="en-US" b="0" i="1" smtClean="0">
                                <a:latin typeface="Cambria Math" panose="02040503050406030204" pitchFamily="18" charset="0"/>
                              </a:rPr>
                            </m:ctrlPr>
                          </m:sSubPr>
                          <m:e>
                            <m:r>
                              <m:rPr>
                                <m:sty m:val="p"/>
                              </m:rPr>
                              <a:rPr lang="el-GR" b="0" i="1" smtClean="0">
                                <a:latin typeface="Cambria Math" panose="02040503050406030204" pitchFamily="18" charset="0"/>
                                <a:ea typeface="Cambria Math" panose="02040503050406030204" pitchFamily="18" charset="0"/>
                              </a:rPr>
                              <m:t>Σ</m:t>
                            </m:r>
                          </m:e>
                          <m:sub>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𝑋</m:t>
                                    </m:r>
                                    <m:r>
                                      <a:rPr lang="en-US" b="0" i="1" baseline="-25000" smtClean="0">
                                        <a:latin typeface="Cambria Math" panose="02040503050406030204" pitchFamily="18" charset="0"/>
                                      </a:rPr>
                                      <m:t>𝑖</m:t>
                                    </m:r>
                                    <m:r>
                                      <a:rPr lang="en-US" b="0" i="1" baseline="-25000" smtClean="0">
                                        <a:latin typeface="Cambria Math" panose="02040503050406030204" pitchFamily="18" charset="0"/>
                                      </a:rPr>
                                      <m:t> −</m:t>
                                    </m:r>
                                    <m:r>
                                      <a:rPr lang="en-US" b="0" i="1" smtClean="0">
                                        <a:latin typeface="Cambria Math" panose="02040503050406030204" pitchFamily="18" charset="0"/>
                                      </a:rPr>
                                      <m:t>𝑀</m:t>
                                    </m:r>
                                  </m:e>
                                </m:d>
                              </m:e>
                              <m:sup>
                                <m:r>
                                  <a:rPr lang="en-US" b="0" i="1" smtClean="0">
                                    <a:latin typeface="Cambria Math" panose="02040503050406030204" pitchFamily="18" charset="0"/>
                                  </a:rPr>
                                  <m:t>2</m:t>
                                </m:r>
                              </m:sup>
                            </m:sSup>
                          </m:sub>
                        </m:sSub>
                      </m:num>
                      <m:den>
                        <m:r>
                          <a:rPr lang="en-US" b="0" i="1" smtClean="0">
                            <a:latin typeface="Cambria Math" panose="02040503050406030204" pitchFamily="18" charset="0"/>
                          </a:rPr>
                          <m:t>𝑁</m:t>
                        </m:r>
                      </m:den>
                    </m:f>
                  </m:oMath>
                </a14:m>
                <a:r>
                  <a:rPr lang="en-US" dirty="0"/>
                  <a:t>	</a:t>
                </a:r>
                <a:r>
                  <a:rPr lang="el-GR" dirty="0">
                    <a:ea typeface="Cambria Math" panose="02040503050406030204" pitchFamily="18" charset="0"/>
                  </a:rPr>
                  <a:t> </a:t>
                </a:r>
                <a14:m>
                  <m:oMath xmlns:m="http://schemas.openxmlformats.org/officeDocument/2006/math">
                    <m:r>
                      <a:rPr lang="el-GR" sz="2000" i="1" dirty="0">
                        <a:latin typeface="Cambria Math" panose="02040503050406030204" pitchFamily="18" charset="0"/>
                        <a:ea typeface="Cambria Math" panose="02040503050406030204" pitchFamily="18" charset="0"/>
                      </a:rPr>
                      <m:t>𝜎</m:t>
                    </m:r>
                    <m:r>
                      <a:rPr lang="ru-RU" sz="2000" i="1" baseline="30000" dirty="0">
                        <a:latin typeface="Cambria Math" panose="02040503050406030204" pitchFamily="18" charset="0"/>
                        <a:ea typeface="Cambria Math" panose="02040503050406030204" pitchFamily="18" charset="0"/>
                      </a:rPr>
                      <m:t>2</m:t>
                    </m:r>
                  </m:oMath>
                </a14:m>
                <a:r>
                  <a:rPr lang="en-US" sz="2000" i="1" baseline="-25000" dirty="0"/>
                  <a:t>male</a:t>
                </a:r>
                <a:r>
                  <a:rPr lang="en-US" sz="2000" dirty="0"/>
                  <a:t> </a:t>
                </a:r>
                <a:r>
                  <a:rPr lang="en-US" dirty="0"/>
                  <a:t>=  </a:t>
                </a:r>
                <a14:m>
                  <m:oMath xmlns:m="http://schemas.openxmlformats.org/officeDocument/2006/math">
                    <m:f>
                      <m:fPr>
                        <m:ctrlPr>
                          <a:rPr lang="en-US" sz="1800" i="1" smtClean="0">
                            <a:latin typeface="Cambria Math" panose="02040503050406030204" pitchFamily="18" charset="0"/>
                          </a:rPr>
                        </m:ctrlPr>
                      </m:fPr>
                      <m:num>
                        <m:d>
                          <m:dPr>
                            <m:ctrlPr>
                              <a:rPr lang="en-US" sz="1800" b="0" i="1" smtClean="0">
                                <a:latin typeface="Cambria Math" panose="02040503050406030204" pitchFamily="18" charset="0"/>
                              </a:rPr>
                            </m:ctrlPr>
                          </m:dPr>
                          <m:e>
                            <m:r>
                              <a:rPr lang="en-US" sz="1800" b="0" i="1" smtClean="0">
                                <a:latin typeface="Cambria Math" panose="02040503050406030204" pitchFamily="18" charset="0"/>
                              </a:rPr>
                              <m:t>120−136</m:t>
                            </m:r>
                          </m:e>
                        </m:d>
                        <m:r>
                          <a:rPr lang="en-US" sz="1800" b="0" i="1" baseline="30000" smtClean="0">
                            <a:latin typeface="Cambria Math" panose="02040503050406030204" pitchFamily="18" charset="0"/>
                          </a:rPr>
                          <m:t>2</m:t>
                        </m:r>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122−136</m:t>
                            </m:r>
                          </m:e>
                        </m:d>
                        <m:r>
                          <a:rPr lang="en-US" sz="1800" b="0" i="1" baseline="30000" smtClean="0">
                            <a:latin typeface="Cambria Math" panose="02040503050406030204" pitchFamily="18" charset="0"/>
                          </a:rPr>
                          <m:t>2</m:t>
                        </m:r>
                        <m:r>
                          <a:rPr lang="en-US" sz="1800" b="0" i="1" smtClean="0">
                            <a:latin typeface="Cambria Math" panose="02040503050406030204" pitchFamily="18" charset="0"/>
                          </a:rPr>
                          <m:t>+ …+</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180−136</m:t>
                            </m:r>
                          </m:e>
                        </m:d>
                        <m:r>
                          <a:rPr lang="en-US" sz="1800" b="0" i="1" baseline="30000" smtClean="0">
                            <a:latin typeface="Cambria Math" panose="02040503050406030204" pitchFamily="18" charset="0"/>
                          </a:rPr>
                          <m:t>2</m:t>
                        </m:r>
                      </m:num>
                      <m:den>
                        <m:r>
                          <a:rPr lang="en-US" sz="1800" b="0" i="1" smtClean="0">
                            <a:latin typeface="Cambria Math" panose="02040503050406030204" pitchFamily="18" charset="0"/>
                          </a:rPr>
                          <m:t>8</m:t>
                        </m:r>
                      </m:den>
                    </m:f>
                  </m:oMath>
                </a14:m>
                <a:r>
                  <a:rPr lang="en-US" sz="1800" dirty="0"/>
                  <a:t> </a:t>
                </a:r>
                <a:r>
                  <a:rPr lang="en-US" sz="1800" dirty="0">
                    <a:latin typeface="Cambria Math" panose="02040503050406030204" pitchFamily="18" charset="0"/>
                  </a:rPr>
                  <a:t>= 320</a:t>
                </a:r>
                <a:endParaRPr lang="ru-RU" sz="1800" dirty="0">
                  <a:latin typeface="Cambria Math" panose="02040503050406030204" pitchFamily="18" charset="0"/>
                </a:endParaRPr>
              </a:p>
              <a:p>
                <a:r>
                  <a:rPr lang="en-US" b="1" i="1" dirty="0"/>
                  <a:t>Standard deviation </a:t>
                </a:r>
                <a:r>
                  <a:rPr lang="en-US" dirty="0"/>
                  <a:t>– a measure of dispersion, average deviation in a group; square root of variance</a:t>
                </a:r>
                <a:endParaRPr lang="ru-RU" i="1" dirty="0">
                  <a:latin typeface="Cambria Math" panose="02040503050406030204" pitchFamily="18" charset="0"/>
                </a:endParaRPr>
              </a:p>
              <a:p>
                <a:pPr lvl="1">
                  <a:spcBef>
                    <a:spcPts val="1700"/>
                  </a:spcBef>
                </a:pP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ru-RU" b="0" i="1" dirty="0" smtClean="0">
                        <a:latin typeface="Cambria Math" panose="02040503050406030204" pitchFamily="18" charset="0"/>
                        <a:ea typeface="Cambria Math" panose="02040503050406030204" pitchFamily="18" charset="0"/>
                      </a:rPr>
                      <m:t>= </m:t>
                    </m:r>
                    <m:rad>
                      <m:radPr>
                        <m:degHide m:val="on"/>
                        <m:ctrlPr>
                          <a:rPr lang="ru-RU" b="0" i="1" dirty="0" smtClean="0">
                            <a:latin typeface="Cambria Math" panose="02040503050406030204" pitchFamily="18" charset="0"/>
                            <a:ea typeface="Cambria Math" panose="02040503050406030204" pitchFamily="18" charset="0"/>
                          </a:rPr>
                        </m:ctrlPr>
                      </m:radPr>
                      <m:deg/>
                      <m:e>
                        <m:r>
                          <a:rPr lang="el-GR" i="1" dirty="0">
                            <a:latin typeface="Cambria Math" panose="02040503050406030204" pitchFamily="18" charset="0"/>
                            <a:ea typeface="Cambria Math" panose="02040503050406030204" pitchFamily="18" charset="0"/>
                          </a:rPr>
                          <m:t>𝜎</m:t>
                        </m:r>
                        <m:r>
                          <a:rPr lang="ru-RU" i="1" baseline="30000" dirty="0">
                            <a:latin typeface="Cambria Math" panose="02040503050406030204" pitchFamily="18" charset="0"/>
                            <a:ea typeface="Cambria Math" panose="02040503050406030204" pitchFamily="18" charset="0"/>
                          </a:rPr>
                          <m:t>2</m:t>
                        </m:r>
                      </m:e>
                    </m:rad>
                  </m:oMath>
                </a14:m>
                <a:r>
                  <a:rPr lang="en-US" dirty="0"/>
                  <a:t>		</a:t>
                </a: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en-US" b="0" i="1" baseline="-25000" dirty="0" smtClean="0">
                        <a:latin typeface="Cambria Math" panose="02040503050406030204" pitchFamily="18" charset="0"/>
                        <a:ea typeface="Cambria Math" panose="02040503050406030204" pitchFamily="18" charset="0"/>
                      </a:rPr>
                      <m:t>𝑚𝑎𝑙𝑒</m:t>
                    </m:r>
                    <m:r>
                      <a:rPr lang="el-GR" i="1" dirty="0">
                        <a:latin typeface="Cambria Math" panose="02040503050406030204" pitchFamily="18" charset="0"/>
                        <a:ea typeface="Cambria Math" panose="02040503050406030204" pitchFamily="18" charset="0"/>
                      </a:rPr>
                      <m:t>= √</m:t>
                    </m:r>
                    <m:r>
                      <a:rPr lang="el-GR" i="1" dirty="0">
                        <a:latin typeface="Cambria Math" panose="02040503050406030204" pitchFamily="18" charset="0"/>
                        <a:ea typeface="Cambria Math" panose="02040503050406030204" pitchFamily="18" charset="0"/>
                      </a:rPr>
                      <m:t>𝜎</m:t>
                    </m:r>
                    <m:r>
                      <a:rPr lang="el-GR" i="1" baseline="30000" dirty="0">
                        <a:latin typeface="Cambria Math" panose="02040503050406030204" pitchFamily="18" charset="0"/>
                        <a:ea typeface="Cambria Math" panose="02040503050406030204" pitchFamily="18" charset="0"/>
                      </a:rPr>
                      <m:t>2</m:t>
                    </m:r>
                  </m:oMath>
                </a14:m>
                <a:r>
                  <a:rPr lang="en-US" baseline="-25000" dirty="0"/>
                  <a:t>male </a:t>
                </a:r>
                <a:r>
                  <a:rPr lang="en-US" dirty="0"/>
                  <a:t>= </a:t>
                </a:r>
                <a14:m>
                  <m:oMath xmlns:m="http://schemas.openxmlformats.org/officeDocument/2006/math">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320</m:t>
                        </m:r>
                      </m:e>
                    </m:rad>
                    <m:r>
                      <a:rPr lang="en-US" b="0" i="1" smtClean="0">
                        <a:latin typeface="Cambria Math" panose="02040503050406030204" pitchFamily="18" charset="0"/>
                      </a:rPr>
                      <m:t>=17.9</m:t>
                    </m:r>
                  </m:oMath>
                </a14:m>
                <a:endParaRPr lang="en-US" dirty="0"/>
              </a:p>
            </p:txBody>
          </p:sp>
        </mc:Choice>
        <mc:Fallback xmlns="">
          <p:sp>
            <p:nvSpPr>
              <p:cNvPr id="3" name="Content Placeholder 2">
                <a:extLst>
                  <a:ext uri="{FF2B5EF4-FFF2-40B4-BE49-F238E27FC236}">
                    <a16:creationId xmlns:a16="http://schemas.microsoft.com/office/drawing/2014/main" id="{A6F7AB3B-4D4C-8749-B030-A319DDD4929F}"/>
                  </a:ext>
                </a:extLst>
              </p:cNvPr>
              <p:cNvSpPr>
                <a:spLocks noGrp="1" noRot="1" noChangeAspect="1" noMove="1" noResize="1" noEditPoints="1" noAdjustHandles="1" noChangeArrowheads="1" noChangeShapeType="1" noTextEdit="1"/>
              </p:cNvSpPr>
              <p:nvPr>
                <p:ph idx="1"/>
              </p:nvPr>
            </p:nvSpPr>
            <p:spPr>
              <a:xfrm>
                <a:off x="628649" y="1825625"/>
                <a:ext cx="8047518" cy="4351338"/>
              </a:xfrm>
              <a:blipFill>
                <a:blip r:embed="rId2"/>
                <a:stretch>
                  <a:fillRect l="-1260" t="-3509" r="-1102"/>
                </a:stretch>
              </a:blipFill>
            </p:spPr>
            <p:txBody>
              <a:bodyPr/>
              <a:lstStyle/>
              <a:p>
                <a:r>
                  <a:rPr lang="en-US">
                    <a:noFill/>
                  </a:rPr>
                  <a:t> </a:t>
                </a:r>
              </a:p>
            </p:txBody>
          </p:sp>
        </mc:Fallback>
      </mc:AlternateContent>
    </p:spTree>
    <p:extLst>
      <p:ext uri="{BB962C8B-B14F-4D97-AF65-F5344CB8AC3E}">
        <p14:creationId xmlns:p14="http://schemas.microsoft.com/office/powerpoint/2010/main" val="495359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3EEE2-F61A-214C-BEF7-44D80CC2500E}"/>
              </a:ext>
            </a:extLst>
          </p:cNvPr>
          <p:cNvSpPr>
            <a:spLocks noGrp="1"/>
          </p:cNvSpPr>
          <p:nvPr>
            <p:ph type="title"/>
          </p:nvPr>
        </p:nvSpPr>
        <p:spPr/>
        <p:txBody>
          <a:bodyPr>
            <a:normAutofit/>
          </a:bodyPr>
          <a:lstStyle/>
          <a:p>
            <a:r>
              <a:rPr lang="en-US" sz="4200" dirty="0"/>
              <a:t>Data analysis: Descriptive statistics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6F7AB3B-4D4C-8749-B030-A319DDD4929F}"/>
                  </a:ext>
                </a:extLst>
              </p:cNvPr>
              <p:cNvSpPr>
                <a:spLocks noGrp="1"/>
              </p:cNvSpPr>
              <p:nvPr>
                <p:ph idx="1"/>
              </p:nvPr>
            </p:nvSpPr>
            <p:spPr>
              <a:xfrm>
                <a:off x="628649" y="1825625"/>
                <a:ext cx="8047518" cy="4351338"/>
              </a:xfrm>
            </p:spPr>
            <p:txBody>
              <a:bodyPr>
                <a:normAutofit/>
              </a:bodyPr>
              <a:lstStyle/>
              <a:p>
                <a:pPr lvl="1"/>
                <a14:m>
                  <m:oMath xmlns:m="http://schemas.openxmlformats.org/officeDocument/2006/math">
                    <m:r>
                      <a:rPr lang="en-US" b="0" i="1" smtClean="0">
                        <a:latin typeface="Cambria Math" panose="02040503050406030204" pitchFamily="18" charset="0"/>
                      </a:rPr>
                      <m:t>𝑀</m:t>
                    </m:r>
                    <m:r>
                      <a:rPr lang="en-US" i="1" smtClean="0">
                        <a:latin typeface="Cambria Math" panose="02040503050406030204" pitchFamily="18" charset="0"/>
                      </a:rPr>
                      <m:t>=</m:t>
                    </m:r>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m:rPr>
                                <m:sty m:val="p"/>
                              </m:rPr>
                              <a:rPr lang="el-GR" i="1" smtClean="0">
                                <a:latin typeface="Cambria Math" panose="02040503050406030204" pitchFamily="18" charset="0"/>
                                <a:ea typeface="Cambria Math" panose="02040503050406030204" pitchFamily="18" charset="0"/>
                              </a:rPr>
                              <m:t>Σ</m:t>
                            </m:r>
                          </m:e>
                          <m:sub>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𝑛</m:t>
                                </m:r>
                              </m:sub>
                            </m:sSub>
                          </m:sub>
                        </m:sSub>
                      </m:num>
                      <m:den>
                        <m:r>
                          <a:rPr lang="en-US" b="0" i="1" smtClean="0">
                            <a:latin typeface="Cambria Math" panose="02040503050406030204" pitchFamily="18" charset="0"/>
                          </a:rPr>
                          <m:t>𝑁</m:t>
                        </m:r>
                      </m:den>
                    </m:f>
                  </m:oMath>
                </a14:m>
                <a:r>
                  <a:rPr lang="en-US" dirty="0"/>
                  <a:t>	</a:t>
                </a:r>
                <a:r>
                  <a:rPr lang="en-US" sz="3200" dirty="0"/>
                  <a:t>      		</a:t>
                </a:r>
                <a14:m>
                  <m:oMath xmlns:m="http://schemas.openxmlformats.org/officeDocument/2006/math">
                    <m:r>
                      <a:rPr lang="el-GR" i="1">
                        <a:latin typeface="Cambria Math" panose="02040503050406030204" pitchFamily="18" charset="0"/>
                      </a:rPr>
                      <m:t>𝑀</m:t>
                    </m:r>
                    <m:r>
                      <a:rPr lang="en-US" b="0" i="1" baseline="-25000" smtClean="0">
                        <a:latin typeface="Cambria Math" panose="02040503050406030204" pitchFamily="18" charset="0"/>
                      </a:rPr>
                      <m:t>𝑓𝑒</m:t>
                    </m:r>
                    <m:r>
                      <a:rPr lang="en-US" i="1" baseline="-25000">
                        <a:latin typeface="Cambria Math" panose="02040503050406030204" pitchFamily="18" charset="0"/>
                      </a:rPr>
                      <m:t>𝑚𝑎𝑙𝑒</m:t>
                    </m:r>
                    <m:r>
                      <a:rPr lang="el-GR" i="1">
                        <a:latin typeface="Cambria Math" panose="02040503050406030204" pitchFamily="18" charset="0"/>
                      </a:rPr>
                      <m:t>=</m:t>
                    </m:r>
                  </m:oMath>
                </a14:m>
                <a:endParaRPr lang="en-US" sz="2800" dirty="0">
                  <a:latin typeface="Cambria Math" panose="02040503050406030204" pitchFamily="18" charset="0"/>
                </a:endParaRPr>
              </a:p>
              <a:p>
                <a:pPr lvl="1"/>
                <a:endParaRPr lang="en-US" sz="1600" dirty="0">
                  <a:latin typeface="Cambria Math" panose="02040503050406030204" pitchFamily="18" charset="0"/>
                </a:endParaRPr>
              </a:p>
              <a:p>
                <a:pPr lvl="1"/>
                <a14:m>
                  <m:oMath xmlns:m="http://schemas.openxmlformats.org/officeDocument/2006/math">
                    <m:r>
                      <a:rPr lang="el-GR" i="1" dirty="0" smtClean="0">
                        <a:latin typeface="Cambria Math" panose="02040503050406030204" pitchFamily="18" charset="0"/>
                        <a:ea typeface="Cambria Math" panose="02040503050406030204" pitchFamily="18" charset="0"/>
                      </a:rPr>
                      <m:t>𝜎</m:t>
                    </m:r>
                    <m:r>
                      <a:rPr lang="ru-RU" b="0" i="1" baseline="30000" dirty="0" smtClean="0">
                        <a:latin typeface="Cambria Math" panose="02040503050406030204" pitchFamily="18" charset="0"/>
                        <a:ea typeface="Cambria Math" panose="02040503050406030204" pitchFamily="18" charset="0"/>
                      </a:rPr>
                      <m:t>2</m:t>
                    </m:r>
                    <m:r>
                      <a:rPr lang="el-GR" i="1">
                        <a:latin typeface="Cambria Math" panose="02040503050406030204" pitchFamily="18" charset="0"/>
                      </a:rPr>
                      <m:t>=</m:t>
                    </m:r>
                    <m:r>
                      <a:rPr lang="ru-RU" b="0" i="1" smtClean="0">
                        <a:latin typeface="Cambria Math" panose="02040503050406030204" pitchFamily="18" charset="0"/>
                      </a:rPr>
                      <m:t> </m:t>
                    </m:r>
                    <m:f>
                      <m:fPr>
                        <m:ctrlPr>
                          <a:rPr lang="ru-RU" b="0" i="1" smtClean="0">
                            <a:latin typeface="Cambria Math" panose="02040503050406030204" pitchFamily="18" charset="0"/>
                          </a:rPr>
                        </m:ctrlPr>
                      </m:fPr>
                      <m:num>
                        <m:sSub>
                          <m:sSubPr>
                            <m:ctrlPr>
                              <a:rPr lang="en-US" b="0" i="1" smtClean="0">
                                <a:latin typeface="Cambria Math" panose="02040503050406030204" pitchFamily="18" charset="0"/>
                              </a:rPr>
                            </m:ctrlPr>
                          </m:sSubPr>
                          <m:e>
                            <m:r>
                              <m:rPr>
                                <m:sty m:val="p"/>
                              </m:rPr>
                              <a:rPr lang="el-GR" b="0" i="1" smtClean="0">
                                <a:latin typeface="Cambria Math" panose="02040503050406030204" pitchFamily="18" charset="0"/>
                                <a:ea typeface="Cambria Math" panose="02040503050406030204" pitchFamily="18" charset="0"/>
                              </a:rPr>
                              <m:t>Σ</m:t>
                            </m:r>
                          </m:e>
                          <m:sub>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𝑋</m:t>
                                    </m:r>
                                    <m:r>
                                      <a:rPr lang="en-US" b="0" i="1" baseline="-25000" smtClean="0">
                                        <a:latin typeface="Cambria Math" panose="02040503050406030204" pitchFamily="18" charset="0"/>
                                      </a:rPr>
                                      <m:t>𝑖</m:t>
                                    </m:r>
                                    <m:r>
                                      <a:rPr lang="en-US" b="0" i="1" baseline="-25000" smtClean="0">
                                        <a:latin typeface="Cambria Math" panose="02040503050406030204" pitchFamily="18" charset="0"/>
                                      </a:rPr>
                                      <m:t> −</m:t>
                                    </m:r>
                                    <m:r>
                                      <a:rPr lang="en-US" b="0" i="1" smtClean="0">
                                        <a:latin typeface="Cambria Math" panose="02040503050406030204" pitchFamily="18" charset="0"/>
                                      </a:rPr>
                                      <m:t>𝑀</m:t>
                                    </m:r>
                                  </m:e>
                                </m:d>
                              </m:e>
                              <m:sup>
                                <m:r>
                                  <a:rPr lang="en-US" b="0" i="1" smtClean="0">
                                    <a:latin typeface="Cambria Math" panose="02040503050406030204" pitchFamily="18" charset="0"/>
                                  </a:rPr>
                                  <m:t>2</m:t>
                                </m:r>
                              </m:sup>
                            </m:sSup>
                          </m:sub>
                        </m:sSub>
                      </m:num>
                      <m:den>
                        <m:r>
                          <a:rPr lang="en-US" b="0" i="1" smtClean="0">
                            <a:latin typeface="Cambria Math" panose="02040503050406030204" pitchFamily="18" charset="0"/>
                          </a:rPr>
                          <m:t>𝑁</m:t>
                        </m:r>
                      </m:den>
                    </m:f>
                  </m:oMath>
                </a14:m>
                <a:r>
                  <a:rPr lang="en-US" dirty="0"/>
                  <a:t>	</a:t>
                </a:r>
                <a:r>
                  <a:rPr lang="el-GR" dirty="0">
                    <a:ea typeface="Cambria Math" panose="02040503050406030204" pitchFamily="18" charset="0"/>
                  </a:rPr>
                  <a:t> </a:t>
                </a:r>
                <a:r>
                  <a:rPr lang="en-US" dirty="0">
                    <a:ea typeface="Cambria Math" panose="02040503050406030204" pitchFamily="18" charset="0"/>
                  </a:rPr>
                  <a:t>	</a:t>
                </a: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ru-RU" i="1" baseline="30000" dirty="0">
                        <a:latin typeface="Cambria Math" panose="02040503050406030204" pitchFamily="18" charset="0"/>
                        <a:ea typeface="Cambria Math" panose="02040503050406030204" pitchFamily="18" charset="0"/>
                      </a:rPr>
                      <m:t>2</m:t>
                    </m:r>
                  </m:oMath>
                </a14:m>
                <a:r>
                  <a:rPr lang="en-US" i="1" baseline="-25000" dirty="0"/>
                  <a:t>female</a:t>
                </a:r>
                <a:r>
                  <a:rPr lang="en-US" dirty="0"/>
                  <a:t> </a:t>
                </a:r>
                <a:r>
                  <a:rPr lang="en-US" sz="2800" dirty="0"/>
                  <a:t>=</a:t>
                </a:r>
                <a:endParaRPr lang="en-US" sz="2000" dirty="0">
                  <a:latin typeface="Cambria Math" panose="02040503050406030204" pitchFamily="18" charset="0"/>
                </a:endParaRPr>
              </a:p>
              <a:p>
                <a:pPr lvl="1"/>
                <a:endParaRPr lang="ru-RU" sz="1800" dirty="0">
                  <a:latin typeface="Cambria Math" panose="02040503050406030204" pitchFamily="18" charset="0"/>
                </a:endParaRPr>
              </a:p>
              <a:p>
                <a:pPr lvl="1">
                  <a:spcBef>
                    <a:spcPts val="1700"/>
                  </a:spcBef>
                </a:pP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ru-RU" b="0" i="1" dirty="0" smtClean="0">
                        <a:latin typeface="Cambria Math" panose="02040503050406030204" pitchFamily="18" charset="0"/>
                        <a:ea typeface="Cambria Math" panose="02040503050406030204" pitchFamily="18" charset="0"/>
                      </a:rPr>
                      <m:t>= </m:t>
                    </m:r>
                    <m:rad>
                      <m:radPr>
                        <m:degHide m:val="on"/>
                        <m:ctrlPr>
                          <a:rPr lang="ru-RU" b="0" i="1" dirty="0" smtClean="0">
                            <a:latin typeface="Cambria Math" panose="02040503050406030204" pitchFamily="18" charset="0"/>
                            <a:ea typeface="Cambria Math" panose="02040503050406030204" pitchFamily="18" charset="0"/>
                          </a:rPr>
                        </m:ctrlPr>
                      </m:radPr>
                      <m:deg/>
                      <m:e>
                        <m:r>
                          <a:rPr lang="el-GR" i="1" dirty="0">
                            <a:latin typeface="Cambria Math" panose="02040503050406030204" pitchFamily="18" charset="0"/>
                            <a:ea typeface="Cambria Math" panose="02040503050406030204" pitchFamily="18" charset="0"/>
                          </a:rPr>
                          <m:t>𝜎</m:t>
                        </m:r>
                        <m:r>
                          <a:rPr lang="ru-RU" i="1" baseline="30000" dirty="0">
                            <a:latin typeface="Cambria Math" panose="02040503050406030204" pitchFamily="18" charset="0"/>
                            <a:ea typeface="Cambria Math" panose="02040503050406030204" pitchFamily="18" charset="0"/>
                          </a:rPr>
                          <m:t>2</m:t>
                        </m:r>
                      </m:e>
                    </m:rad>
                  </m:oMath>
                </a14:m>
                <a:r>
                  <a:rPr lang="en-US" dirty="0"/>
                  <a:t>			</a:t>
                </a: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en-US" b="0" i="1" baseline="-25000" dirty="0" smtClean="0">
                        <a:latin typeface="Cambria Math" panose="02040503050406030204" pitchFamily="18" charset="0"/>
                        <a:ea typeface="Cambria Math" panose="02040503050406030204" pitchFamily="18" charset="0"/>
                      </a:rPr>
                      <m:t>𝑓𝑒𝑚𝑎𝑙𝑒</m:t>
                    </m:r>
                    <m:r>
                      <a:rPr lang="el-GR" i="1" dirty="0">
                        <a:latin typeface="Cambria Math" panose="02040503050406030204" pitchFamily="18" charset="0"/>
                        <a:ea typeface="Cambria Math" panose="02040503050406030204" pitchFamily="18" charset="0"/>
                      </a:rPr>
                      <m:t>=</m:t>
                    </m:r>
                  </m:oMath>
                </a14:m>
                <a:endParaRPr lang="en-US" dirty="0"/>
              </a:p>
            </p:txBody>
          </p:sp>
        </mc:Choice>
        <mc:Fallback xmlns="">
          <p:sp>
            <p:nvSpPr>
              <p:cNvPr id="3" name="Content Placeholder 2">
                <a:extLst>
                  <a:ext uri="{FF2B5EF4-FFF2-40B4-BE49-F238E27FC236}">
                    <a16:creationId xmlns:a16="http://schemas.microsoft.com/office/drawing/2014/main" id="{A6F7AB3B-4D4C-8749-B030-A319DDD4929F}"/>
                  </a:ext>
                </a:extLst>
              </p:cNvPr>
              <p:cNvSpPr>
                <a:spLocks noGrp="1" noRot="1" noChangeAspect="1" noMove="1" noResize="1" noEditPoints="1" noAdjustHandles="1" noChangeArrowheads="1" noChangeShapeType="1" noTextEdit="1"/>
              </p:cNvSpPr>
              <p:nvPr>
                <p:ph idx="1"/>
              </p:nvPr>
            </p:nvSpPr>
            <p:spPr>
              <a:xfrm>
                <a:off x="628649" y="1825625"/>
                <a:ext cx="8047518" cy="4351338"/>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69452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3EEE2-F61A-214C-BEF7-44D80CC2500E}"/>
              </a:ext>
            </a:extLst>
          </p:cNvPr>
          <p:cNvSpPr>
            <a:spLocks noGrp="1"/>
          </p:cNvSpPr>
          <p:nvPr>
            <p:ph type="title"/>
          </p:nvPr>
        </p:nvSpPr>
        <p:spPr/>
        <p:txBody>
          <a:bodyPr>
            <a:normAutofit/>
          </a:bodyPr>
          <a:lstStyle/>
          <a:p>
            <a:r>
              <a:rPr lang="en-US" sz="4200" dirty="0"/>
              <a:t>Data analysis: Descriptive statistics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6F7AB3B-4D4C-8749-B030-A319DDD4929F}"/>
                  </a:ext>
                </a:extLst>
              </p:cNvPr>
              <p:cNvSpPr>
                <a:spLocks noGrp="1"/>
              </p:cNvSpPr>
              <p:nvPr>
                <p:ph idx="1"/>
              </p:nvPr>
            </p:nvSpPr>
            <p:spPr>
              <a:xfrm>
                <a:off x="628649" y="1825625"/>
                <a:ext cx="8047518" cy="4351338"/>
              </a:xfrm>
            </p:spPr>
            <p:txBody>
              <a:bodyPr>
                <a:normAutofit/>
              </a:bodyPr>
              <a:lstStyle/>
              <a:p>
                <a:pPr lvl="1"/>
                <a14:m>
                  <m:oMath xmlns:m="http://schemas.openxmlformats.org/officeDocument/2006/math">
                    <m:r>
                      <a:rPr lang="en-US" b="0" i="1" smtClean="0">
                        <a:latin typeface="Cambria Math" panose="02040503050406030204" pitchFamily="18" charset="0"/>
                      </a:rPr>
                      <m:t>𝑀</m:t>
                    </m:r>
                    <m:r>
                      <a:rPr lang="en-US" i="1" smtClean="0">
                        <a:latin typeface="Cambria Math" panose="02040503050406030204" pitchFamily="18" charset="0"/>
                      </a:rPr>
                      <m:t>=</m:t>
                    </m:r>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m:rPr>
                                <m:sty m:val="p"/>
                              </m:rPr>
                              <a:rPr lang="el-GR" i="1" smtClean="0">
                                <a:latin typeface="Cambria Math" panose="02040503050406030204" pitchFamily="18" charset="0"/>
                                <a:ea typeface="Cambria Math" panose="02040503050406030204" pitchFamily="18" charset="0"/>
                              </a:rPr>
                              <m:t>Σ</m:t>
                            </m:r>
                          </m:e>
                          <m:sub>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𝑛</m:t>
                                </m:r>
                              </m:sub>
                            </m:sSub>
                          </m:sub>
                        </m:sSub>
                      </m:num>
                      <m:den>
                        <m:r>
                          <a:rPr lang="en-US" b="0" i="1" smtClean="0">
                            <a:latin typeface="Cambria Math" panose="02040503050406030204" pitchFamily="18" charset="0"/>
                          </a:rPr>
                          <m:t>𝑁</m:t>
                        </m:r>
                      </m:den>
                    </m:f>
                  </m:oMath>
                </a14:m>
                <a:r>
                  <a:rPr lang="en-US" dirty="0"/>
                  <a:t>	      </a:t>
                </a:r>
                <a14:m>
                  <m:oMath xmlns:m="http://schemas.openxmlformats.org/officeDocument/2006/math">
                    <m:r>
                      <a:rPr lang="el-GR" sz="1600" i="1">
                        <a:latin typeface="Cambria Math" panose="02040503050406030204" pitchFamily="18" charset="0"/>
                      </a:rPr>
                      <m:t>𝑀</m:t>
                    </m:r>
                    <m:r>
                      <a:rPr lang="en-US" sz="1600" b="0" i="1" baseline="-25000" smtClean="0">
                        <a:latin typeface="Cambria Math" panose="02040503050406030204" pitchFamily="18" charset="0"/>
                      </a:rPr>
                      <m:t>𝑓𝑒</m:t>
                    </m:r>
                    <m:r>
                      <a:rPr lang="en-US" sz="1600" i="1" baseline="-25000">
                        <a:latin typeface="Cambria Math" panose="02040503050406030204" pitchFamily="18" charset="0"/>
                      </a:rPr>
                      <m:t>𝑚𝑎𝑙𝑒</m:t>
                    </m:r>
                    <m:r>
                      <a:rPr lang="el-GR" sz="1600" i="1">
                        <a:latin typeface="Cambria Math" panose="02040503050406030204" pitchFamily="18" charset="0"/>
                      </a:rPr>
                      <m:t>=</m:t>
                    </m:r>
                    <m:r>
                      <a:rPr lang="en-US" sz="1600" i="1">
                        <a:latin typeface="Cambria Math" panose="02040503050406030204" pitchFamily="18" charset="0"/>
                      </a:rPr>
                      <m:t> </m:t>
                    </m:r>
                    <m:f>
                      <m:fPr>
                        <m:ctrlPr>
                          <a:rPr lang="en-US" sz="1600" i="1">
                            <a:latin typeface="Cambria Math" panose="02040503050406030204" pitchFamily="18" charset="0"/>
                          </a:rPr>
                        </m:ctrlPr>
                      </m:fPr>
                      <m:num>
                        <m:r>
                          <m:rPr>
                            <m:nor/>
                          </m:rPr>
                          <a:rPr lang="en-US" sz="1600" dirty="0">
                            <a:latin typeface="Cambria Math" panose="02040503050406030204" pitchFamily="18" charset="0"/>
                          </a:rPr>
                          <m:t>120+122+125+130+135+135+140+180</m:t>
                        </m:r>
                      </m:num>
                      <m:den>
                        <m:r>
                          <a:rPr lang="en-US" sz="1600" i="0">
                            <a:latin typeface="Cambria Math" panose="02040503050406030204" pitchFamily="18" charset="0"/>
                          </a:rPr>
                          <m:t>8</m:t>
                        </m:r>
                      </m:den>
                    </m:f>
                  </m:oMath>
                </a14:m>
                <a:r>
                  <a:rPr lang="en-US" sz="2000" dirty="0">
                    <a:latin typeface="Cambria Math" panose="02040503050406030204" pitchFamily="18" charset="0"/>
                  </a:rPr>
                  <a:t> </a:t>
                </a:r>
                <a14:m>
                  <m:oMath xmlns:m="http://schemas.openxmlformats.org/officeDocument/2006/math">
                    <m:r>
                      <a:rPr lang="en-US" sz="2000" i="1" dirty="0" smtClean="0">
                        <a:latin typeface="Cambria Math" panose="02040503050406030204" pitchFamily="18" charset="0"/>
                        <a:ea typeface="Cambria Math" panose="02040503050406030204" pitchFamily="18" charset="0"/>
                      </a:rPr>
                      <m:t>≈</m:t>
                    </m:r>
                  </m:oMath>
                </a14:m>
                <a:r>
                  <a:rPr lang="en-US" sz="2000" dirty="0">
                    <a:latin typeface="Cambria Math" panose="02040503050406030204" pitchFamily="18" charset="0"/>
                  </a:rPr>
                  <a:t> </a:t>
                </a:r>
                <a:r>
                  <a:rPr lang="en-US" sz="1800" dirty="0">
                    <a:latin typeface="Cambria Math" panose="02040503050406030204" pitchFamily="18" charset="0"/>
                  </a:rPr>
                  <a:t>216</a:t>
                </a:r>
                <a:r>
                  <a:rPr lang="en-US" sz="2000" dirty="0">
                    <a:latin typeface="Cambria Math" panose="02040503050406030204" pitchFamily="18" charset="0"/>
                  </a:rPr>
                  <a:t> </a:t>
                </a:r>
              </a:p>
              <a:p>
                <a:pPr lvl="1"/>
                <a:endParaRPr lang="en-US" sz="1600" dirty="0">
                  <a:latin typeface="Cambria Math" panose="02040503050406030204" pitchFamily="18" charset="0"/>
                </a:endParaRPr>
              </a:p>
              <a:p>
                <a:pPr lvl="1"/>
                <a14:m>
                  <m:oMath xmlns:m="http://schemas.openxmlformats.org/officeDocument/2006/math">
                    <m:r>
                      <a:rPr lang="el-GR" i="1" dirty="0" smtClean="0">
                        <a:latin typeface="Cambria Math" panose="02040503050406030204" pitchFamily="18" charset="0"/>
                        <a:ea typeface="Cambria Math" panose="02040503050406030204" pitchFamily="18" charset="0"/>
                      </a:rPr>
                      <m:t>𝜎</m:t>
                    </m:r>
                    <m:r>
                      <a:rPr lang="ru-RU" b="0" i="1" baseline="30000" dirty="0" smtClean="0">
                        <a:latin typeface="Cambria Math" panose="02040503050406030204" pitchFamily="18" charset="0"/>
                        <a:ea typeface="Cambria Math" panose="02040503050406030204" pitchFamily="18" charset="0"/>
                      </a:rPr>
                      <m:t>2</m:t>
                    </m:r>
                    <m:r>
                      <a:rPr lang="el-GR" i="1">
                        <a:latin typeface="Cambria Math" panose="02040503050406030204" pitchFamily="18" charset="0"/>
                      </a:rPr>
                      <m:t>=</m:t>
                    </m:r>
                    <m:r>
                      <a:rPr lang="ru-RU" b="0" i="1" smtClean="0">
                        <a:latin typeface="Cambria Math" panose="02040503050406030204" pitchFamily="18" charset="0"/>
                      </a:rPr>
                      <m:t> </m:t>
                    </m:r>
                    <m:f>
                      <m:fPr>
                        <m:ctrlPr>
                          <a:rPr lang="ru-RU" b="0" i="1" smtClean="0">
                            <a:latin typeface="Cambria Math" panose="02040503050406030204" pitchFamily="18" charset="0"/>
                          </a:rPr>
                        </m:ctrlPr>
                      </m:fPr>
                      <m:num>
                        <m:sSub>
                          <m:sSubPr>
                            <m:ctrlPr>
                              <a:rPr lang="en-US" b="0" i="1" smtClean="0">
                                <a:latin typeface="Cambria Math" panose="02040503050406030204" pitchFamily="18" charset="0"/>
                              </a:rPr>
                            </m:ctrlPr>
                          </m:sSubPr>
                          <m:e>
                            <m:r>
                              <m:rPr>
                                <m:sty m:val="p"/>
                              </m:rPr>
                              <a:rPr lang="el-GR" b="0" i="1" smtClean="0">
                                <a:latin typeface="Cambria Math" panose="02040503050406030204" pitchFamily="18" charset="0"/>
                                <a:ea typeface="Cambria Math" panose="02040503050406030204" pitchFamily="18" charset="0"/>
                              </a:rPr>
                              <m:t>Σ</m:t>
                            </m:r>
                          </m:e>
                          <m:sub>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𝑋</m:t>
                                    </m:r>
                                    <m:r>
                                      <a:rPr lang="en-US" b="0" i="1" baseline="-25000" smtClean="0">
                                        <a:latin typeface="Cambria Math" panose="02040503050406030204" pitchFamily="18" charset="0"/>
                                      </a:rPr>
                                      <m:t>𝑖</m:t>
                                    </m:r>
                                    <m:r>
                                      <a:rPr lang="en-US" b="0" i="1" baseline="-25000" smtClean="0">
                                        <a:latin typeface="Cambria Math" panose="02040503050406030204" pitchFamily="18" charset="0"/>
                                      </a:rPr>
                                      <m:t> −</m:t>
                                    </m:r>
                                    <m:r>
                                      <a:rPr lang="en-US" b="0" i="1" smtClean="0">
                                        <a:latin typeface="Cambria Math" panose="02040503050406030204" pitchFamily="18" charset="0"/>
                                      </a:rPr>
                                      <m:t>𝑀</m:t>
                                    </m:r>
                                  </m:e>
                                </m:d>
                              </m:e>
                              <m:sup>
                                <m:r>
                                  <a:rPr lang="en-US" b="0" i="1" smtClean="0">
                                    <a:latin typeface="Cambria Math" panose="02040503050406030204" pitchFamily="18" charset="0"/>
                                  </a:rPr>
                                  <m:t>2</m:t>
                                </m:r>
                              </m:sup>
                            </m:sSup>
                          </m:sub>
                        </m:sSub>
                      </m:num>
                      <m:den>
                        <m:r>
                          <a:rPr lang="en-US" b="0" i="1" smtClean="0">
                            <a:latin typeface="Cambria Math" panose="02040503050406030204" pitchFamily="18" charset="0"/>
                          </a:rPr>
                          <m:t>𝑁</m:t>
                        </m:r>
                      </m:den>
                    </m:f>
                  </m:oMath>
                </a14:m>
                <a:r>
                  <a:rPr lang="en-US" dirty="0"/>
                  <a:t>	</a:t>
                </a:r>
                <a:r>
                  <a:rPr lang="el-GR" dirty="0">
                    <a:ea typeface="Cambria Math" panose="02040503050406030204" pitchFamily="18" charset="0"/>
                  </a:rPr>
                  <a:t> </a:t>
                </a:r>
                <a14:m>
                  <m:oMath xmlns:m="http://schemas.openxmlformats.org/officeDocument/2006/math">
                    <m:r>
                      <a:rPr lang="el-GR" sz="2000" i="1" dirty="0">
                        <a:latin typeface="Cambria Math" panose="02040503050406030204" pitchFamily="18" charset="0"/>
                        <a:ea typeface="Cambria Math" panose="02040503050406030204" pitchFamily="18" charset="0"/>
                      </a:rPr>
                      <m:t>𝜎</m:t>
                    </m:r>
                    <m:r>
                      <a:rPr lang="ru-RU" sz="2000" i="1" baseline="30000" dirty="0">
                        <a:latin typeface="Cambria Math" panose="02040503050406030204" pitchFamily="18" charset="0"/>
                        <a:ea typeface="Cambria Math" panose="02040503050406030204" pitchFamily="18" charset="0"/>
                      </a:rPr>
                      <m:t>2</m:t>
                    </m:r>
                  </m:oMath>
                </a14:m>
                <a:r>
                  <a:rPr lang="en-US" sz="2000" i="1" baseline="-25000" dirty="0"/>
                  <a:t>female</a:t>
                </a:r>
                <a:r>
                  <a:rPr lang="en-US" sz="2000" dirty="0"/>
                  <a:t> </a:t>
                </a:r>
                <a:r>
                  <a:rPr lang="en-US" dirty="0"/>
                  <a:t>=  </a:t>
                </a:r>
                <a14:m>
                  <m:oMath xmlns:m="http://schemas.openxmlformats.org/officeDocument/2006/math">
                    <m:f>
                      <m:fPr>
                        <m:ctrlPr>
                          <a:rPr lang="en-US" sz="1800" i="1" smtClean="0">
                            <a:latin typeface="Cambria Math" panose="02040503050406030204" pitchFamily="18" charset="0"/>
                          </a:rPr>
                        </m:ctrlPr>
                      </m:fPr>
                      <m:num>
                        <m:d>
                          <m:dPr>
                            <m:ctrlPr>
                              <a:rPr lang="en-US" sz="1800" b="0" i="1" smtClean="0">
                                <a:latin typeface="Cambria Math" panose="02040503050406030204" pitchFamily="18" charset="0"/>
                              </a:rPr>
                            </m:ctrlPr>
                          </m:dPr>
                          <m:e>
                            <m:r>
                              <a:rPr lang="en-US" sz="1800" b="0" i="1" smtClean="0">
                                <a:latin typeface="Cambria Math" panose="02040503050406030204" pitchFamily="18" charset="0"/>
                              </a:rPr>
                              <m:t>120−136</m:t>
                            </m:r>
                          </m:e>
                        </m:d>
                        <m:r>
                          <a:rPr lang="en-US" sz="1800" b="0" i="1" baseline="30000" smtClean="0">
                            <a:latin typeface="Cambria Math" panose="02040503050406030204" pitchFamily="18" charset="0"/>
                          </a:rPr>
                          <m:t>2</m:t>
                        </m:r>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122−136</m:t>
                            </m:r>
                          </m:e>
                        </m:d>
                        <m:r>
                          <a:rPr lang="en-US" sz="1800" b="0" i="1" baseline="30000" smtClean="0">
                            <a:latin typeface="Cambria Math" panose="02040503050406030204" pitchFamily="18" charset="0"/>
                          </a:rPr>
                          <m:t>2</m:t>
                        </m:r>
                        <m:r>
                          <a:rPr lang="en-US" sz="1800" b="0" i="1" smtClean="0">
                            <a:latin typeface="Cambria Math" panose="02040503050406030204" pitchFamily="18" charset="0"/>
                          </a:rPr>
                          <m:t>+ …+</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180−136</m:t>
                            </m:r>
                          </m:e>
                        </m:d>
                        <m:r>
                          <a:rPr lang="en-US" sz="1800" b="0" i="1" baseline="30000" smtClean="0">
                            <a:latin typeface="Cambria Math" panose="02040503050406030204" pitchFamily="18" charset="0"/>
                          </a:rPr>
                          <m:t>2</m:t>
                        </m:r>
                      </m:num>
                      <m:den>
                        <m:r>
                          <a:rPr lang="en-US" sz="1800" b="0" i="1" smtClean="0">
                            <a:latin typeface="Cambria Math" panose="02040503050406030204" pitchFamily="18" charset="0"/>
                          </a:rPr>
                          <m:t>8</m:t>
                        </m:r>
                      </m:den>
                    </m:f>
                  </m:oMath>
                </a14:m>
                <a:r>
                  <a:rPr lang="en-US" sz="1800" dirty="0"/>
                  <a:t> </a:t>
                </a:r>
                <a:r>
                  <a:rPr lang="en-US" sz="1800" dirty="0">
                    <a:latin typeface="Cambria Math" panose="02040503050406030204" pitchFamily="18" charset="0"/>
                  </a:rPr>
                  <a:t>= 536</a:t>
                </a:r>
              </a:p>
              <a:p>
                <a:pPr lvl="1"/>
                <a:endParaRPr lang="ru-RU" sz="1800" dirty="0">
                  <a:latin typeface="Cambria Math" panose="02040503050406030204" pitchFamily="18" charset="0"/>
                </a:endParaRPr>
              </a:p>
              <a:p>
                <a:pPr lvl="1">
                  <a:spcBef>
                    <a:spcPts val="1700"/>
                  </a:spcBef>
                </a:pP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ru-RU" b="0" i="1" dirty="0" smtClean="0">
                        <a:latin typeface="Cambria Math" panose="02040503050406030204" pitchFamily="18" charset="0"/>
                        <a:ea typeface="Cambria Math" panose="02040503050406030204" pitchFamily="18" charset="0"/>
                      </a:rPr>
                      <m:t>= </m:t>
                    </m:r>
                    <m:rad>
                      <m:radPr>
                        <m:degHide m:val="on"/>
                        <m:ctrlPr>
                          <a:rPr lang="ru-RU" b="0" i="1" dirty="0" smtClean="0">
                            <a:latin typeface="Cambria Math" panose="02040503050406030204" pitchFamily="18" charset="0"/>
                            <a:ea typeface="Cambria Math" panose="02040503050406030204" pitchFamily="18" charset="0"/>
                          </a:rPr>
                        </m:ctrlPr>
                      </m:radPr>
                      <m:deg/>
                      <m:e>
                        <m:r>
                          <a:rPr lang="el-GR" i="1" dirty="0">
                            <a:latin typeface="Cambria Math" panose="02040503050406030204" pitchFamily="18" charset="0"/>
                            <a:ea typeface="Cambria Math" panose="02040503050406030204" pitchFamily="18" charset="0"/>
                          </a:rPr>
                          <m:t>𝜎</m:t>
                        </m:r>
                        <m:r>
                          <a:rPr lang="ru-RU" i="1" baseline="30000" dirty="0">
                            <a:latin typeface="Cambria Math" panose="02040503050406030204" pitchFamily="18" charset="0"/>
                            <a:ea typeface="Cambria Math" panose="02040503050406030204" pitchFamily="18" charset="0"/>
                          </a:rPr>
                          <m:t>2</m:t>
                        </m:r>
                      </m:e>
                    </m:rad>
                  </m:oMath>
                </a14:m>
                <a:r>
                  <a:rPr lang="en-US" dirty="0"/>
                  <a:t>		</a:t>
                </a:r>
                <a14:m>
                  <m:oMath xmlns:m="http://schemas.openxmlformats.org/officeDocument/2006/math">
                    <m:r>
                      <a:rPr lang="el-GR" i="1" dirty="0">
                        <a:latin typeface="Cambria Math" panose="02040503050406030204" pitchFamily="18" charset="0"/>
                        <a:ea typeface="Cambria Math" panose="02040503050406030204" pitchFamily="18" charset="0"/>
                      </a:rPr>
                      <m:t>𝜎</m:t>
                    </m:r>
                    <m:r>
                      <a:rPr lang="en-US" b="0" i="1" baseline="-25000" dirty="0" smtClean="0">
                        <a:latin typeface="Cambria Math" panose="02040503050406030204" pitchFamily="18" charset="0"/>
                        <a:ea typeface="Cambria Math" panose="02040503050406030204" pitchFamily="18" charset="0"/>
                      </a:rPr>
                      <m:t>𝑓𝑒𝑚𝑎𝑙𝑒</m:t>
                    </m:r>
                    <m:r>
                      <a:rPr lang="el-GR" i="1" dirty="0">
                        <a:latin typeface="Cambria Math" panose="02040503050406030204" pitchFamily="18" charset="0"/>
                        <a:ea typeface="Cambria Math" panose="02040503050406030204" pitchFamily="18" charset="0"/>
                      </a:rPr>
                      <m:t>= √</m:t>
                    </m:r>
                    <m:r>
                      <a:rPr lang="el-GR" i="1" dirty="0">
                        <a:latin typeface="Cambria Math" panose="02040503050406030204" pitchFamily="18" charset="0"/>
                        <a:ea typeface="Cambria Math" panose="02040503050406030204" pitchFamily="18" charset="0"/>
                      </a:rPr>
                      <m:t>𝜎</m:t>
                    </m:r>
                    <m:r>
                      <a:rPr lang="el-GR" i="1" baseline="30000" dirty="0">
                        <a:latin typeface="Cambria Math" panose="02040503050406030204" pitchFamily="18" charset="0"/>
                        <a:ea typeface="Cambria Math" panose="02040503050406030204" pitchFamily="18" charset="0"/>
                      </a:rPr>
                      <m:t>2</m:t>
                    </m:r>
                  </m:oMath>
                </a14:m>
                <a:r>
                  <a:rPr lang="en-US" i="1" baseline="-25000" dirty="0"/>
                  <a:t>female</a:t>
                </a:r>
                <a:r>
                  <a:rPr lang="en-US" baseline="-25000" dirty="0"/>
                  <a:t> </a:t>
                </a:r>
                <a:r>
                  <a:rPr lang="en-US" dirty="0"/>
                  <a:t>= </a:t>
                </a:r>
                <a14:m>
                  <m:oMath xmlns:m="http://schemas.openxmlformats.org/officeDocument/2006/math">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536</m:t>
                        </m:r>
                      </m:e>
                    </m:rad>
                    <m:r>
                      <a:rPr lang="en-US" b="0" i="1" smtClean="0">
                        <a:latin typeface="Cambria Math" panose="02040503050406030204" pitchFamily="18" charset="0"/>
                      </a:rPr>
                      <m:t>=23.2</m:t>
                    </m:r>
                  </m:oMath>
                </a14:m>
                <a:endParaRPr lang="en-US" dirty="0"/>
              </a:p>
            </p:txBody>
          </p:sp>
        </mc:Choice>
        <mc:Fallback xmlns="">
          <p:sp>
            <p:nvSpPr>
              <p:cNvPr id="3" name="Content Placeholder 2">
                <a:extLst>
                  <a:ext uri="{FF2B5EF4-FFF2-40B4-BE49-F238E27FC236}">
                    <a16:creationId xmlns:a16="http://schemas.microsoft.com/office/drawing/2014/main" id="{A6F7AB3B-4D4C-8749-B030-A319DDD4929F}"/>
                  </a:ext>
                </a:extLst>
              </p:cNvPr>
              <p:cNvSpPr>
                <a:spLocks noGrp="1" noRot="1" noChangeAspect="1" noMove="1" noResize="1" noEditPoints="1" noAdjustHandles="1" noChangeArrowheads="1" noChangeShapeType="1" noTextEdit="1"/>
              </p:cNvSpPr>
              <p:nvPr>
                <p:ph idx="1"/>
              </p:nvPr>
            </p:nvSpPr>
            <p:spPr>
              <a:xfrm>
                <a:off x="628649" y="1825625"/>
                <a:ext cx="8047518" cy="4351338"/>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85986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B244A-A510-044A-A1F2-60126DB8521C}"/>
              </a:ext>
            </a:extLst>
          </p:cNvPr>
          <p:cNvSpPr>
            <a:spLocks noGrp="1"/>
          </p:cNvSpPr>
          <p:nvPr>
            <p:ph type="title"/>
          </p:nvPr>
        </p:nvSpPr>
        <p:spPr/>
        <p:txBody>
          <a:bodyPr/>
          <a:lstStyle/>
          <a:p>
            <a:r>
              <a:rPr lang="en-US" dirty="0"/>
              <a:t>Data analysis: Hypothesis testing</a:t>
            </a:r>
          </a:p>
        </p:txBody>
      </p:sp>
      <p:sp>
        <p:nvSpPr>
          <p:cNvPr id="3" name="Content Placeholder 2">
            <a:extLst>
              <a:ext uri="{FF2B5EF4-FFF2-40B4-BE49-F238E27FC236}">
                <a16:creationId xmlns:a16="http://schemas.microsoft.com/office/drawing/2014/main" id="{EC8C46F3-6B91-7549-B075-9071903EED4C}"/>
              </a:ext>
            </a:extLst>
          </p:cNvPr>
          <p:cNvSpPr>
            <a:spLocks noGrp="1"/>
          </p:cNvSpPr>
          <p:nvPr>
            <p:ph idx="1"/>
          </p:nvPr>
        </p:nvSpPr>
        <p:spPr/>
        <p:txBody>
          <a:bodyPr>
            <a:normAutofit fontScale="92500"/>
          </a:bodyPr>
          <a:lstStyle/>
          <a:p>
            <a:r>
              <a:rPr lang="en-US" dirty="0"/>
              <a:t>Mean pitch in females (216 Hz) in our example is higher than mean pitch in males (136 Hz).</a:t>
            </a:r>
          </a:p>
          <a:p>
            <a:r>
              <a:rPr lang="en-US" dirty="0"/>
              <a:t>Is this difference by chance or is it significant, i.e. is caused by gender?</a:t>
            </a:r>
          </a:p>
          <a:p>
            <a:r>
              <a:rPr lang="en-US" dirty="0"/>
              <a:t>Testing the hypothesis about the two means:</a:t>
            </a:r>
            <a:endParaRPr lang="en-US" b="1" i="1" dirty="0"/>
          </a:p>
          <a:p>
            <a:pPr lvl="1"/>
            <a:r>
              <a:rPr lang="en-US" b="1" i="1" dirty="0"/>
              <a:t>Null hypothesis</a:t>
            </a:r>
            <a:r>
              <a:rPr lang="en-US" dirty="0"/>
              <a:t>: Mean f0 in females is no different than mean f0 in males; i.e. the observed difference is by chance</a:t>
            </a:r>
          </a:p>
          <a:p>
            <a:pPr lvl="1"/>
            <a:r>
              <a:rPr lang="en-US" b="1" i="1" dirty="0"/>
              <a:t>Alternative hypothesis</a:t>
            </a:r>
            <a:r>
              <a:rPr lang="en-US" dirty="0"/>
              <a:t>: Mean f0 in females is higher than mean f0 in males; i.e. the observed difference is significant</a:t>
            </a:r>
          </a:p>
          <a:p>
            <a:r>
              <a:rPr lang="en-US" dirty="0"/>
              <a:t>The </a:t>
            </a:r>
            <a:r>
              <a:rPr lang="en-US" b="1" i="1" dirty="0"/>
              <a:t>t-test </a:t>
            </a:r>
            <a:r>
              <a:rPr lang="en-US" dirty="0"/>
              <a:t>shows how probable is the </a:t>
            </a:r>
            <a:r>
              <a:rPr lang="en-US" b="1" i="1" dirty="0"/>
              <a:t>null hypothesis</a:t>
            </a:r>
            <a:endParaRPr lang="en-US" dirty="0"/>
          </a:p>
          <a:p>
            <a:endParaRPr lang="en-US" dirty="0"/>
          </a:p>
        </p:txBody>
      </p:sp>
    </p:spTree>
    <p:extLst>
      <p:ext uri="{BB962C8B-B14F-4D97-AF65-F5344CB8AC3E}">
        <p14:creationId xmlns:p14="http://schemas.microsoft.com/office/powerpoint/2010/main" val="3346729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B244A-A510-044A-A1F2-60126DB8521C}"/>
              </a:ext>
            </a:extLst>
          </p:cNvPr>
          <p:cNvSpPr>
            <a:spLocks noGrp="1"/>
          </p:cNvSpPr>
          <p:nvPr>
            <p:ph type="title"/>
          </p:nvPr>
        </p:nvSpPr>
        <p:spPr/>
        <p:txBody>
          <a:bodyPr/>
          <a:lstStyle/>
          <a:p>
            <a:r>
              <a:rPr lang="en-US" dirty="0"/>
              <a:t>Data analysis: Hypothesis testing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C8C46F3-6B91-7549-B075-9071903EED4C}"/>
                  </a:ext>
                </a:extLst>
              </p:cNvPr>
              <p:cNvSpPr>
                <a:spLocks noGrp="1"/>
              </p:cNvSpPr>
              <p:nvPr>
                <p:ph idx="1"/>
              </p:nvPr>
            </p:nvSpPr>
            <p:spPr/>
            <p:txBody>
              <a:bodyPr>
                <a:normAutofit fontScale="92500" lnSpcReduction="10000"/>
              </a:bodyPr>
              <a:lstStyle/>
              <a:p>
                <a:r>
                  <a:rPr lang="en-US" dirty="0"/>
                  <a:t>The </a:t>
                </a:r>
                <a:r>
                  <a:rPr lang="en-US" b="1" i="1" dirty="0"/>
                  <a:t>t-test </a:t>
                </a:r>
                <a:r>
                  <a:rPr lang="en-US" dirty="0"/>
                  <a:t>shows how probable is the </a:t>
                </a:r>
                <a:r>
                  <a:rPr lang="en-US" b="1" i="1" dirty="0"/>
                  <a:t>null hypothesis</a:t>
                </a:r>
              </a:p>
              <a:p>
                <a:r>
                  <a:rPr lang="en-US" i="1" u="sng" dirty="0"/>
                  <a:t>Basic assumptions</a:t>
                </a:r>
                <a:r>
                  <a:rPr lang="en-US" dirty="0"/>
                  <a:t>: </a:t>
                </a:r>
              </a:p>
              <a:p>
                <a:pPr marL="971550" lvl="1" indent="-514350">
                  <a:buFont typeface="+mj-lt"/>
                  <a:buAutoNum type="arabicPeriod"/>
                </a:pPr>
                <a:r>
                  <a:rPr lang="en-US" sz="2000" dirty="0"/>
                  <a:t>The sample means are normally </a:t>
                </a:r>
              </a:p>
              <a:p>
                <a:pPr marL="457200" lvl="1" indent="0">
                  <a:buNone/>
                </a:pPr>
                <a:r>
                  <a:rPr lang="en-US" sz="2000" dirty="0"/>
                  <a:t>         distributed (the area under </a:t>
                </a:r>
              </a:p>
              <a:p>
                <a:pPr marL="457200" lvl="1" indent="0">
                  <a:buNone/>
                </a:pPr>
                <a:r>
                  <a:rPr lang="en-US" sz="2000" dirty="0"/>
                  <a:t>         the curve represents</a:t>
                </a:r>
              </a:p>
              <a:p>
                <a:pPr marL="457200" lvl="1" indent="0">
                  <a:buNone/>
                </a:pPr>
                <a:r>
                  <a:rPr lang="en-US" sz="2000" dirty="0"/>
                  <a:t>	frequency = 100%)</a:t>
                </a:r>
              </a:p>
              <a:p>
                <a:pPr marL="971550" lvl="1" indent="-514350">
                  <a:buFont typeface="+mj-lt"/>
                  <a:buAutoNum type="arabicPeriod"/>
                </a:pPr>
                <a:endParaRPr lang="en-US" sz="2000" dirty="0"/>
              </a:p>
              <a:p>
                <a:pPr marL="971550" lvl="1" indent="-514350">
                  <a:buFont typeface="+mj-lt"/>
                  <a:buAutoNum type="arabicPeriod" startAt="2"/>
                </a:pPr>
                <a:r>
                  <a:rPr lang="en-US" sz="2000" dirty="0"/>
                  <a:t>Average deviation of sample means is the standard error (s) of the mean</a:t>
                </a:r>
              </a:p>
              <a:p>
                <a:pPr marL="457200" lvl="1" indent="0">
                  <a:buNone/>
                </a:pPr>
                <a:r>
                  <a:rPr lang="en-US" sz="2000" dirty="0"/>
                  <a:t>	 		s = </a:t>
                </a:r>
                <a14:m>
                  <m:oMath xmlns:m="http://schemas.openxmlformats.org/officeDocument/2006/math">
                    <m:f>
                      <m:fPr>
                        <m:ctrlPr>
                          <a:rPr lang="en-US" sz="2000" i="1" smtClean="0">
                            <a:latin typeface="Cambria Math" panose="02040503050406030204" pitchFamily="18" charset="0"/>
                          </a:rPr>
                        </m:ctrlPr>
                      </m:fPr>
                      <m:num>
                        <m:r>
                          <a:rPr lang="en-US" sz="2000" i="1" smtClean="0">
                            <a:latin typeface="Cambria Math" panose="02040503050406030204" pitchFamily="18" charset="0"/>
                            <a:ea typeface="Cambria Math" panose="02040503050406030204" pitchFamily="18" charset="0"/>
                          </a:rPr>
                          <m:t>𝜎</m:t>
                        </m:r>
                      </m:num>
                      <m:den>
                        <m:rad>
                          <m:radPr>
                            <m:degHide m:val="on"/>
                            <m:ctrlPr>
                              <a:rPr lang="en-US" sz="2000" i="1" smtClean="0">
                                <a:latin typeface="Cambria Math" panose="02040503050406030204" pitchFamily="18" charset="0"/>
                              </a:rPr>
                            </m:ctrlPr>
                          </m:radPr>
                          <m:deg/>
                          <m:e>
                            <m:r>
                              <a:rPr lang="en-US" sz="2000" b="0" i="1" smtClean="0">
                                <a:latin typeface="Cambria Math" panose="02040503050406030204" pitchFamily="18" charset="0"/>
                              </a:rPr>
                              <m:t>𝑁</m:t>
                            </m:r>
                            <m:r>
                              <a:rPr lang="en-US" sz="2000" b="0" i="1" smtClean="0">
                                <a:latin typeface="Cambria Math" panose="02040503050406030204" pitchFamily="18" charset="0"/>
                              </a:rPr>
                              <m:t>−1</m:t>
                            </m:r>
                          </m:e>
                        </m:rad>
                      </m:den>
                    </m:f>
                  </m:oMath>
                </a14:m>
                <a:r>
                  <a:rPr lang="en-US" sz="2000" dirty="0"/>
                  <a:t> </a:t>
                </a:r>
              </a:p>
              <a:p>
                <a:pPr marL="971550" lvl="1" indent="-514350">
                  <a:spcBef>
                    <a:spcPts val="1700"/>
                  </a:spcBef>
                  <a:buFont typeface="+mj-lt"/>
                  <a:buAutoNum type="arabicPeriod" startAt="3"/>
                </a:pPr>
                <a:r>
                  <a:rPr lang="en-US" sz="2000" dirty="0"/>
                  <a:t>If the second mean is farther than two standard errors from the first sample mean, it is </a:t>
                </a:r>
                <a:r>
                  <a:rPr lang="en-US" sz="2000" b="1" i="1" dirty="0"/>
                  <a:t>highly unlikely </a:t>
                </a:r>
                <a:r>
                  <a:rPr lang="en-US" sz="2000" dirty="0"/>
                  <a:t>that the difference between the two means is by chance</a:t>
                </a:r>
              </a:p>
            </p:txBody>
          </p:sp>
        </mc:Choice>
        <mc:Fallback xmlns="">
          <p:sp>
            <p:nvSpPr>
              <p:cNvPr id="3" name="Content Placeholder 2">
                <a:extLst>
                  <a:ext uri="{FF2B5EF4-FFF2-40B4-BE49-F238E27FC236}">
                    <a16:creationId xmlns:a16="http://schemas.microsoft.com/office/drawing/2014/main" id="{EC8C46F3-6B91-7549-B075-9071903EED4C}"/>
                  </a:ext>
                </a:extLst>
              </p:cNvPr>
              <p:cNvSpPr>
                <a:spLocks noGrp="1" noRot="1" noChangeAspect="1" noMove="1" noResize="1" noEditPoints="1" noAdjustHandles="1" noChangeArrowheads="1" noChangeShapeType="1" noTextEdit="1"/>
              </p:cNvSpPr>
              <p:nvPr>
                <p:ph idx="1"/>
              </p:nvPr>
            </p:nvSpPr>
            <p:spPr>
              <a:blipFill>
                <a:blip r:embed="rId2"/>
                <a:stretch>
                  <a:fillRect l="-1286" t="-2924" r="-161"/>
                </a:stretch>
              </a:blipFill>
            </p:spPr>
            <p:txBody>
              <a:bodyPr/>
              <a:lstStyle/>
              <a:p>
                <a:r>
                  <a:rPr lang="en-US">
                    <a:noFill/>
                  </a:rPr>
                  <a:t> </a:t>
                </a:r>
              </a:p>
            </p:txBody>
          </p:sp>
        </mc:Fallback>
      </mc:AlternateContent>
      <p:grpSp>
        <p:nvGrpSpPr>
          <p:cNvPr id="35" name="Group 34">
            <a:extLst>
              <a:ext uri="{FF2B5EF4-FFF2-40B4-BE49-F238E27FC236}">
                <a16:creationId xmlns:a16="http://schemas.microsoft.com/office/drawing/2014/main" id="{1F5A492E-21FC-E645-A0B5-8B69095044EC}"/>
              </a:ext>
            </a:extLst>
          </p:cNvPr>
          <p:cNvGrpSpPr/>
          <p:nvPr/>
        </p:nvGrpSpPr>
        <p:grpSpPr>
          <a:xfrm>
            <a:off x="5081182" y="2349485"/>
            <a:ext cx="3887086" cy="1836475"/>
            <a:chOff x="5081182" y="2349485"/>
            <a:chExt cx="3887086" cy="1836475"/>
          </a:xfrm>
        </p:grpSpPr>
        <p:pic>
          <p:nvPicPr>
            <p:cNvPr id="4" name="Picture 3">
              <a:extLst>
                <a:ext uri="{FF2B5EF4-FFF2-40B4-BE49-F238E27FC236}">
                  <a16:creationId xmlns:a16="http://schemas.microsoft.com/office/drawing/2014/main" id="{3831C35A-D77B-D74D-B0C5-89EB8E3DDA59}"/>
                </a:ext>
              </a:extLst>
            </p:cNvPr>
            <p:cNvPicPr>
              <a:picLocks noChangeAspect="1"/>
            </p:cNvPicPr>
            <p:nvPr/>
          </p:nvPicPr>
          <p:blipFill>
            <a:blip r:embed="rId3"/>
            <a:stretch>
              <a:fillRect/>
            </a:stretch>
          </p:blipFill>
          <p:spPr>
            <a:xfrm>
              <a:off x="5081182" y="2434857"/>
              <a:ext cx="3887086" cy="1566438"/>
            </a:xfrm>
            <a:prstGeom prst="rect">
              <a:avLst/>
            </a:prstGeom>
          </p:spPr>
        </p:pic>
        <p:sp>
          <p:nvSpPr>
            <p:cNvPr id="5" name="TextBox 4">
              <a:extLst>
                <a:ext uri="{FF2B5EF4-FFF2-40B4-BE49-F238E27FC236}">
                  <a16:creationId xmlns:a16="http://schemas.microsoft.com/office/drawing/2014/main" id="{4FC6BC55-F0F3-E645-B0B5-E7B2C0785015}"/>
                </a:ext>
              </a:extLst>
            </p:cNvPr>
            <p:cNvSpPr txBox="1"/>
            <p:nvPr/>
          </p:nvSpPr>
          <p:spPr>
            <a:xfrm>
              <a:off x="6812074" y="3816628"/>
              <a:ext cx="425302" cy="369332"/>
            </a:xfrm>
            <a:prstGeom prst="rect">
              <a:avLst/>
            </a:prstGeom>
            <a:noFill/>
          </p:spPr>
          <p:txBody>
            <a:bodyPr wrap="square" rtlCol="0">
              <a:spAutoFit/>
            </a:bodyPr>
            <a:lstStyle/>
            <a:p>
              <a:r>
                <a:rPr lang="en-US" dirty="0"/>
                <a:t>μ</a:t>
              </a:r>
              <a:r>
                <a:rPr lang="en-US" baseline="-25000" dirty="0"/>
                <a:t>0</a:t>
              </a:r>
            </a:p>
          </p:txBody>
        </p:sp>
        <p:sp>
          <p:nvSpPr>
            <p:cNvPr id="6" name="TextBox 5">
              <a:extLst>
                <a:ext uri="{FF2B5EF4-FFF2-40B4-BE49-F238E27FC236}">
                  <a16:creationId xmlns:a16="http://schemas.microsoft.com/office/drawing/2014/main" id="{CC70E4D8-13ED-0247-99C1-59B56FBC51ED}"/>
                </a:ext>
              </a:extLst>
            </p:cNvPr>
            <p:cNvSpPr txBox="1"/>
            <p:nvPr/>
          </p:nvSpPr>
          <p:spPr>
            <a:xfrm>
              <a:off x="8026253" y="3816628"/>
              <a:ext cx="393404" cy="369332"/>
            </a:xfrm>
            <a:prstGeom prst="rect">
              <a:avLst/>
            </a:prstGeom>
            <a:noFill/>
          </p:spPr>
          <p:txBody>
            <a:bodyPr wrap="square" rtlCol="0">
              <a:spAutoFit/>
            </a:bodyPr>
            <a:lstStyle/>
            <a:p>
              <a:r>
                <a:rPr lang="en-US" dirty="0" err="1"/>
                <a:t>μ</a:t>
              </a:r>
              <a:r>
                <a:rPr lang="en-US" baseline="-25000" dirty="0" err="1"/>
                <a:t>x</a:t>
              </a:r>
              <a:endParaRPr lang="en-US" baseline="-25000" dirty="0"/>
            </a:p>
          </p:txBody>
        </p:sp>
        <p:cxnSp>
          <p:nvCxnSpPr>
            <p:cNvPr id="8" name="Straight Connector 7">
              <a:extLst>
                <a:ext uri="{FF2B5EF4-FFF2-40B4-BE49-F238E27FC236}">
                  <a16:creationId xmlns:a16="http://schemas.microsoft.com/office/drawing/2014/main" id="{EB1882E8-C16A-7F4D-802E-E121A25BD661}"/>
                </a:ext>
              </a:extLst>
            </p:cNvPr>
            <p:cNvCxnSpPr>
              <a:cxnSpLocks/>
            </p:cNvCxnSpPr>
            <p:nvPr/>
          </p:nvCxnSpPr>
          <p:spPr>
            <a:xfrm>
              <a:off x="7421527" y="2987749"/>
              <a:ext cx="0" cy="797442"/>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78364347-AC2E-6449-9A42-A37ACE62EF35}"/>
                </a:ext>
              </a:extLst>
            </p:cNvPr>
            <p:cNvCxnSpPr>
              <a:cxnSpLocks/>
            </p:cNvCxnSpPr>
            <p:nvPr/>
          </p:nvCxnSpPr>
          <p:spPr>
            <a:xfrm>
              <a:off x="7846828" y="3657600"/>
              <a:ext cx="0" cy="127591"/>
            </a:xfrm>
            <a:prstGeom prst="line">
              <a:avLst/>
            </a:prstGeom>
          </p:spPr>
          <p:style>
            <a:lnRef idx="1">
              <a:schemeClr val="dk1"/>
            </a:lnRef>
            <a:fillRef idx="0">
              <a:schemeClr val="dk1"/>
            </a:fillRef>
            <a:effectRef idx="0">
              <a:schemeClr val="dk1"/>
            </a:effectRef>
            <a:fontRef idx="minor">
              <a:schemeClr val="tx1"/>
            </a:fontRef>
          </p:style>
        </p:cxnSp>
        <p:sp>
          <p:nvSpPr>
            <p:cNvPr id="13" name="Triangle 12">
              <a:extLst>
                <a:ext uri="{FF2B5EF4-FFF2-40B4-BE49-F238E27FC236}">
                  <a16:creationId xmlns:a16="http://schemas.microsoft.com/office/drawing/2014/main" id="{6EF1673D-CFC4-A049-9257-EF1E9413244B}"/>
                </a:ext>
              </a:extLst>
            </p:cNvPr>
            <p:cNvSpPr/>
            <p:nvPr/>
          </p:nvSpPr>
          <p:spPr>
            <a:xfrm rot="10800000">
              <a:off x="8068785" y="3721394"/>
              <a:ext cx="162886" cy="14885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DAD0BD7-335A-F344-8393-1B3EAAE13647}"/>
                </a:ext>
              </a:extLst>
            </p:cNvPr>
            <p:cNvSpPr txBox="1"/>
            <p:nvPr/>
          </p:nvSpPr>
          <p:spPr>
            <a:xfrm>
              <a:off x="7383499" y="2349485"/>
              <a:ext cx="311740" cy="369332"/>
            </a:xfrm>
            <a:prstGeom prst="rect">
              <a:avLst/>
            </a:prstGeom>
            <a:noFill/>
          </p:spPr>
          <p:txBody>
            <a:bodyPr wrap="square" rtlCol="0">
              <a:spAutoFit/>
            </a:bodyPr>
            <a:lstStyle/>
            <a:p>
              <a:r>
                <a:rPr lang="en-US" dirty="0"/>
                <a:t>s</a:t>
              </a:r>
              <a:endParaRPr lang="en-US" baseline="-25000" dirty="0"/>
            </a:p>
          </p:txBody>
        </p:sp>
        <p:sp>
          <p:nvSpPr>
            <p:cNvPr id="15" name="TextBox 14">
              <a:extLst>
                <a:ext uri="{FF2B5EF4-FFF2-40B4-BE49-F238E27FC236}">
                  <a16:creationId xmlns:a16="http://schemas.microsoft.com/office/drawing/2014/main" id="{C411E5CD-E22C-DA42-BC94-518402CF27D7}"/>
                </a:ext>
              </a:extLst>
            </p:cNvPr>
            <p:cNvSpPr txBox="1"/>
            <p:nvPr/>
          </p:nvSpPr>
          <p:spPr>
            <a:xfrm>
              <a:off x="7864695" y="3181593"/>
              <a:ext cx="650655" cy="369332"/>
            </a:xfrm>
            <a:prstGeom prst="rect">
              <a:avLst/>
            </a:prstGeom>
            <a:noFill/>
            <a:ln>
              <a:solidFill>
                <a:srgbClr val="FF0000"/>
              </a:solidFill>
            </a:ln>
          </p:spPr>
          <p:txBody>
            <a:bodyPr wrap="square" rtlCol="0">
              <a:spAutoFit/>
            </a:bodyPr>
            <a:lstStyle/>
            <a:p>
              <a:r>
                <a:rPr lang="en-US" dirty="0"/>
                <a:t>2.5%</a:t>
              </a:r>
              <a:endParaRPr lang="en-US" baseline="-25000" dirty="0"/>
            </a:p>
          </p:txBody>
        </p:sp>
        <p:cxnSp>
          <p:nvCxnSpPr>
            <p:cNvPr id="21" name="Straight Connector 20">
              <a:extLst>
                <a:ext uri="{FF2B5EF4-FFF2-40B4-BE49-F238E27FC236}">
                  <a16:creationId xmlns:a16="http://schemas.microsoft.com/office/drawing/2014/main" id="{609FB725-3D86-A044-836E-8A94B7C396B9}"/>
                </a:ext>
              </a:extLst>
            </p:cNvPr>
            <p:cNvCxnSpPr>
              <a:cxnSpLocks/>
            </p:cNvCxnSpPr>
            <p:nvPr/>
          </p:nvCxnSpPr>
          <p:spPr>
            <a:xfrm>
              <a:off x="6578879" y="2956757"/>
              <a:ext cx="0" cy="828434"/>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A41E96B-D8C2-E247-AF6A-8E4A1C16A267}"/>
                </a:ext>
              </a:extLst>
            </p:cNvPr>
            <p:cNvCxnSpPr>
              <a:cxnSpLocks/>
            </p:cNvCxnSpPr>
            <p:nvPr/>
          </p:nvCxnSpPr>
          <p:spPr>
            <a:xfrm>
              <a:off x="6166884" y="3583172"/>
              <a:ext cx="0" cy="202019"/>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FC56E21D-7A95-AB4C-941D-917A6BC1E2F6}"/>
                </a:ext>
              </a:extLst>
            </p:cNvPr>
            <p:cNvCxnSpPr>
              <a:cxnSpLocks/>
            </p:cNvCxnSpPr>
            <p:nvPr/>
          </p:nvCxnSpPr>
          <p:spPr>
            <a:xfrm flipH="1">
              <a:off x="7248891" y="2718817"/>
              <a:ext cx="184151" cy="3108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788C8A1E-C917-4345-96A0-0E54733C6157}"/>
                </a:ext>
              </a:extLst>
            </p:cNvPr>
            <p:cNvSpPr txBox="1"/>
            <p:nvPr/>
          </p:nvSpPr>
          <p:spPr>
            <a:xfrm>
              <a:off x="5456823" y="3181593"/>
              <a:ext cx="650655" cy="369332"/>
            </a:xfrm>
            <a:prstGeom prst="rect">
              <a:avLst/>
            </a:prstGeom>
            <a:noFill/>
            <a:ln>
              <a:solidFill>
                <a:srgbClr val="FF0000"/>
              </a:solidFill>
            </a:ln>
          </p:spPr>
          <p:txBody>
            <a:bodyPr wrap="square" rtlCol="0">
              <a:spAutoFit/>
            </a:bodyPr>
            <a:lstStyle/>
            <a:p>
              <a:r>
                <a:rPr lang="en-US" dirty="0"/>
                <a:t>2.5%</a:t>
              </a:r>
              <a:endParaRPr lang="en-US" baseline="-25000" dirty="0"/>
            </a:p>
          </p:txBody>
        </p:sp>
        <p:cxnSp>
          <p:nvCxnSpPr>
            <p:cNvPr id="31" name="Straight Connector 30">
              <a:extLst>
                <a:ext uri="{FF2B5EF4-FFF2-40B4-BE49-F238E27FC236}">
                  <a16:creationId xmlns:a16="http://schemas.microsoft.com/office/drawing/2014/main" id="{0CDC2A48-99BD-CF42-B1AB-0C521D309835}"/>
                </a:ext>
              </a:extLst>
            </p:cNvPr>
            <p:cNvCxnSpPr>
              <a:stCxn id="29" idx="2"/>
            </p:cNvCxnSpPr>
            <p:nvPr/>
          </p:nvCxnSpPr>
          <p:spPr>
            <a:xfrm>
              <a:off x="5782151" y="3550925"/>
              <a:ext cx="246509" cy="170469"/>
            </a:xfrm>
            <a:prstGeom prst="line">
              <a:avLst/>
            </a:prstGeom>
          </p:spPr>
          <p:style>
            <a:lnRef idx="1">
              <a:schemeClr val="accent2"/>
            </a:lnRef>
            <a:fillRef idx="0">
              <a:schemeClr val="accent2"/>
            </a:fillRef>
            <a:effectRef idx="0">
              <a:schemeClr val="accent2"/>
            </a:effectRef>
            <a:fontRef idx="minor">
              <a:schemeClr val="tx1"/>
            </a:fontRef>
          </p:style>
        </p:cxnSp>
        <p:cxnSp>
          <p:nvCxnSpPr>
            <p:cNvPr id="33" name="Straight Connector 32">
              <a:extLst>
                <a:ext uri="{FF2B5EF4-FFF2-40B4-BE49-F238E27FC236}">
                  <a16:creationId xmlns:a16="http://schemas.microsoft.com/office/drawing/2014/main" id="{1C6B1E5E-943E-8D45-B25F-75E63A6D5BA7}"/>
                </a:ext>
              </a:extLst>
            </p:cNvPr>
            <p:cNvCxnSpPr/>
            <p:nvPr/>
          </p:nvCxnSpPr>
          <p:spPr>
            <a:xfrm flipH="1">
              <a:off x="7924264" y="3558023"/>
              <a:ext cx="152313" cy="163371"/>
            </a:xfrm>
            <a:prstGeom prst="line">
              <a:avLst/>
            </a:prstGeom>
          </p:spPr>
          <p:style>
            <a:lnRef idx="1">
              <a:schemeClr val="accent2"/>
            </a:lnRef>
            <a:fillRef idx="0">
              <a:schemeClr val="accent2"/>
            </a:fillRef>
            <a:effectRef idx="0">
              <a:schemeClr val="accent2"/>
            </a:effectRef>
            <a:fontRef idx="minor">
              <a:schemeClr val="tx1"/>
            </a:fontRef>
          </p:style>
        </p:cxnSp>
        <p:sp>
          <p:nvSpPr>
            <p:cNvPr id="36" name="TextBox 35">
              <a:extLst>
                <a:ext uri="{FF2B5EF4-FFF2-40B4-BE49-F238E27FC236}">
                  <a16:creationId xmlns:a16="http://schemas.microsoft.com/office/drawing/2014/main" id="{674C52B1-D836-6349-B8AD-F6A99E344D02}"/>
                </a:ext>
              </a:extLst>
            </p:cNvPr>
            <p:cNvSpPr txBox="1"/>
            <p:nvPr/>
          </p:nvSpPr>
          <p:spPr>
            <a:xfrm>
              <a:off x="5635256" y="2392015"/>
              <a:ext cx="928132" cy="369332"/>
            </a:xfrm>
            <a:prstGeom prst="rect">
              <a:avLst/>
            </a:prstGeom>
            <a:noFill/>
            <a:ln>
              <a:solidFill>
                <a:srgbClr val="FF0000"/>
              </a:solidFill>
            </a:ln>
          </p:spPr>
          <p:txBody>
            <a:bodyPr wrap="square" rtlCol="0">
              <a:spAutoFit/>
            </a:bodyPr>
            <a:lstStyle/>
            <a:p>
              <a:r>
                <a:rPr lang="en-US" dirty="0"/>
                <a:t>𝛼 = 5%</a:t>
              </a:r>
              <a:endParaRPr lang="en-US" baseline="-25000" dirty="0"/>
            </a:p>
          </p:txBody>
        </p:sp>
      </p:grpSp>
      <p:cxnSp>
        <p:nvCxnSpPr>
          <p:cNvPr id="38" name="Straight Arrow Connector 37">
            <a:extLst>
              <a:ext uri="{FF2B5EF4-FFF2-40B4-BE49-F238E27FC236}">
                <a16:creationId xmlns:a16="http://schemas.microsoft.com/office/drawing/2014/main" id="{AC6BF74D-049D-E646-98B2-87B08CD8D89D}"/>
              </a:ext>
            </a:extLst>
          </p:cNvPr>
          <p:cNvCxnSpPr>
            <a:cxnSpLocks/>
            <a:stCxn id="36" idx="2"/>
            <a:endCxn id="29" idx="0"/>
          </p:cNvCxnSpPr>
          <p:nvPr/>
        </p:nvCxnSpPr>
        <p:spPr>
          <a:xfrm flipH="1">
            <a:off x="5782151" y="2761347"/>
            <a:ext cx="317171" cy="42024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0" name="Straight Arrow Connector 39">
            <a:extLst>
              <a:ext uri="{FF2B5EF4-FFF2-40B4-BE49-F238E27FC236}">
                <a16:creationId xmlns:a16="http://schemas.microsoft.com/office/drawing/2014/main" id="{6D3AC27E-BA11-294D-83D3-C38E3CCA11B8}"/>
              </a:ext>
            </a:extLst>
          </p:cNvPr>
          <p:cNvCxnSpPr>
            <a:cxnSpLocks/>
            <a:stCxn id="36" idx="2"/>
          </p:cNvCxnSpPr>
          <p:nvPr/>
        </p:nvCxnSpPr>
        <p:spPr>
          <a:xfrm>
            <a:off x="6099322" y="2761347"/>
            <a:ext cx="1747506" cy="52411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79054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B244A-A510-044A-A1F2-60126DB8521C}"/>
              </a:ext>
            </a:extLst>
          </p:cNvPr>
          <p:cNvSpPr>
            <a:spLocks noGrp="1"/>
          </p:cNvSpPr>
          <p:nvPr>
            <p:ph type="title"/>
          </p:nvPr>
        </p:nvSpPr>
        <p:spPr/>
        <p:txBody>
          <a:bodyPr/>
          <a:lstStyle/>
          <a:p>
            <a:r>
              <a:rPr lang="en-US" dirty="0"/>
              <a:t>Data analysis: Hypothesis testing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C8C46F3-6B91-7549-B075-9071903EED4C}"/>
                  </a:ext>
                </a:extLst>
              </p:cNvPr>
              <p:cNvSpPr>
                <a:spLocks noGrp="1"/>
              </p:cNvSpPr>
              <p:nvPr>
                <p:ph idx="1"/>
              </p:nvPr>
            </p:nvSpPr>
            <p:spPr/>
            <p:txBody>
              <a:bodyPr>
                <a:normAutofit fontScale="92500" lnSpcReduction="20000"/>
              </a:bodyPr>
              <a:lstStyle/>
              <a:p>
                <a:r>
                  <a:rPr lang="en-US" sz="2400" dirty="0"/>
                  <a:t>The </a:t>
                </a:r>
                <a:r>
                  <a:rPr lang="en-US" sz="2400" b="1" i="1" dirty="0"/>
                  <a:t>t-test </a:t>
                </a:r>
                <a:r>
                  <a:rPr lang="en-US" sz="2400" dirty="0"/>
                  <a:t>shows how probable is the </a:t>
                </a:r>
                <a:r>
                  <a:rPr lang="en-US" sz="2400" b="1" i="1" dirty="0"/>
                  <a:t>null hypothesis</a:t>
                </a:r>
              </a:p>
              <a:p>
                <a:endParaRPr lang="en-US" sz="1200" dirty="0"/>
              </a:p>
              <a:p>
                <a:r>
                  <a:rPr lang="en-US" sz="2400" i="1" dirty="0"/>
                  <a:t>t =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𝑀</m:t>
                        </m:r>
                        <m:r>
                          <a:rPr lang="en-US" sz="2400" b="0" i="1" baseline="-25000" smtClean="0">
                            <a:latin typeface="Cambria Math" panose="02040503050406030204" pitchFamily="18" charset="0"/>
                          </a:rPr>
                          <m:t>1</m:t>
                        </m:r>
                        <m:r>
                          <a:rPr lang="en-US" sz="2400" b="0" i="1" smtClean="0">
                            <a:latin typeface="Cambria Math" panose="02040503050406030204" pitchFamily="18" charset="0"/>
                          </a:rPr>
                          <m:t> − </m:t>
                        </m:r>
                        <m:r>
                          <a:rPr lang="en-US" sz="2400" b="0" i="1" smtClean="0">
                            <a:latin typeface="Cambria Math" panose="02040503050406030204" pitchFamily="18" charset="0"/>
                          </a:rPr>
                          <m:t>𝑀</m:t>
                        </m:r>
                        <m:r>
                          <a:rPr lang="en-US" sz="2400" b="0" i="1" baseline="-25000" smtClean="0">
                            <a:latin typeface="Cambria Math" panose="02040503050406030204" pitchFamily="18" charset="0"/>
                          </a:rPr>
                          <m:t>2</m:t>
                        </m:r>
                      </m:num>
                      <m:den>
                        <m:r>
                          <a:rPr lang="en-US" sz="2400" b="0" i="1" smtClean="0">
                            <a:latin typeface="Cambria Math" panose="02040503050406030204" pitchFamily="18" charset="0"/>
                          </a:rPr>
                          <m:t>𝑠</m:t>
                        </m:r>
                      </m:den>
                    </m:f>
                  </m:oMath>
                </a14:m>
                <a:r>
                  <a:rPr lang="en-US" sz="2400" i="1" dirty="0"/>
                  <a:t>		where </a:t>
                </a:r>
                <a:r>
                  <a:rPr lang="en-US" sz="2400" dirty="0"/>
                  <a:t>s =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𝜎</m:t>
                        </m:r>
                      </m:num>
                      <m:den>
                        <m:rad>
                          <m:radPr>
                            <m:degHide m:val="on"/>
                            <m:ctrlPr>
                              <a:rPr lang="en-US" sz="2400" i="1">
                                <a:latin typeface="Cambria Math" panose="02040503050406030204" pitchFamily="18" charset="0"/>
                              </a:rPr>
                            </m:ctrlPr>
                          </m:radPr>
                          <m:deg/>
                          <m:e>
                            <m:r>
                              <a:rPr lang="en-US" sz="2400" i="1">
                                <a:latin typeface="Cambria Math" panose="02040503050406030204" pitchFamily="18" charset="0"/>
                              </a:rPr>
                              <m:t>𝑁</m:t>
                            </m:r>
                            <m:r>
                              <a:rPr lang="en-US" sz="2400" i="1">
                                <a:latin typeface="Cambria Math" panose="02040503050406030204" pitchFamily="18" charset="0"/>
                              </a:rPr>
                              <m:t>−1</m:t>
                            </m:r>
                          </m:e>
                        </m:rad>
                      </m:den>
                    </m:f>
                  </m:oMath>
                </a14:m>
                <a:endParaRPr lang="en-US" sz="2400" i="1" dirty="0"/>
              </a:p>
              <a:p>
                <a:endParaRPr lang="en-US" sz="1200" i="1" dirty="0"/>
              </a:p>
              <a:p>
                <a:r>
                  <a:rPr lang="en-US" sz="2400" i="1" dirty="0"/>
                  <a:t>t = </a:t>
                </a:r>
                <a14:m>
                  <m:oMath xmlns:m="http://schemas.openxmlformats.org/officeDocument/2006/math">
                    <m:f>
                      <m:fPr>
                        <m:ctrlPr>
                          <a:rPr lang="en-US" sz="2400" i="1" smtClean="0">
                            <a:latin typeface="Cambria Math" panose="02040503050406030204" pitchFamily="18" charset="0"/>
                          </a:rPr>
                        </m:ctrlPr>
                      </m:fPr>
                      <m:num>
                        <m:r>
                          <a:rPr lang="en-US" sz="2400" i="1">
                            <a:latin typeface="Cambria Math" panose="02040503050406030204" pitchFamily="18" charset="0"/>
                          </a:rPr>
                          <m:t>𝑀</m:t>
                        </m:r>
                        <m:r>
                          <a:rPr lang="en-US" sz="2400" b="0" i="1" baseline="-25000" smtClean="0">
                            <a:latin typeface="Cambria Math" panose="02040503050406030204" pitchFamily="18" charset="0"/>
                          </a:rPr>
                          <m:t>𝑓𝑒𝑚𝑎𝑙𝑒</m:t>
                        </m:r>
                        <m:r>
                          <a:rPr lang="en-US" sz="2400" i="1">
                            <a:latin typeface="Cambria Math" panose="02040503050406030204" pitchFamily="18" charset="0"/>
                          </a:rPr>
                          <m:t> −</m:t>
                        </m:r>
                        <m:r>
                          <a:rPr lang="en-US" sz="2400" b="0" i="1" smtClean="0">
                            <a:latin typeface="Cambria Math" panose="02040503050406030204" pitchFamily="18" charset="0"/>
                          </a:rPr>
                          <m:t> </m:t>
                        </m:r>
                        <m:r>
                          <a:rPr lang="en-US" sz="2400" i="1">
                            <a:latin typeface="Cambria Math" panose="02040503050406030204" pitchFamily="18" charset="0"/>
                          </a:rPr>
                          <m:t>𝑀</m:t>
                        </m:r>
                        <m:r>
                          <a:rPr lang="en-US" sz="2400" b="0" i="1" baseline="-25000" smtClean="0">
                            <a:latin typeface="Cambria Math" panose="02040503050406030204" pitchFamily="18" charset="0"/>
                          </a:rPr>
                          <m:t>𝑚𝑎𝑙𝑒</m:t>
                        </m:r>
                      </m:num>
                      <m:den>
                        <m:f>
                          <m:fPr>
                            <m:type m:val="skw"/>
                            <m:ctrlPr>
                              <a:rPr lang="en-US" sz="2400" i="1" smtClean="0">
                                <a:latin typeface="Cambria Math" panose="02040503050406030204" pitchFamily="18" charset="0"/>
                              </a:rPr>
                            </m:ctrlPr>
                          </m:fPr>
                          <m:num>
                            <m:r>
                              <m:rPr>
                                <m:sty m:val="p"/>
                              </m:rPr>
                              <a:rPr lang="en-US" sz="2400">
                                <a:latin typeface="Cambria Math" panose="02040503050406030204" pitchFamily="18" charset="0"/>
                                <a:ea typeface="Cambria Math" panose="02040503050406030204" pitchFamily="18" charset="0"/>
                              </a:rPr>
                              <m:t>σ</m:t>
                            </m:r>
                          </m:num>
                          <m:den>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rPr>
                              <m:t>N</m:t>
                            </m:r>
                            <m:r>
                              <a:rPr lang="en-US" sz="2400">
                                <a:latin typeface="Cambria Math" panose="02040503050406030204" pitchFamily="18" charset="0"/>
                              </a:rPr>
                              <m:t>−1</m:t>
                            </m:r>
                            <m:r>
                              <a:rPr lang="en-US" sz="2400" b="0" i="1" smtClean="0">
                                <a:latin typeface="Cambria Math" panose="02040503050406030204" pitchFamily="18" charset="0"/>
                              </a:rPr>
                              <m:t>)</m:t>
                            </m:r>
                          </m:den>
                        </m:f>
                      </m:den>
                    </m:f>
                    <m:r>
                      <a:rPr lang="en-US" sz="2400" b="0" i="1" smtClean="0">
                        <a:latin typeface="Cambria Math" panose="02040503050406030204" pitchFamily="18" charset="0"/>
                      </a:rPr>
                      <m:t>=</m:t>
                    </m:r>
                    <m:f>
                      <m:fPr>
                        <m:ctrlPr>
                          <a:rPr lang="en-US" sz="2400" i="1" smtClean="0">
                            <a:latin typeface="Cambria Math" panose="02040503050406030204" pitchFamily="18" charset="0"/>
                          </a:rPr>
                        </m:ctrlPr>
                      </m:fPr>
                      <m:num>
                        <m:r>
                          <a:rPr lang="en-US" sz="2400" b="0" i="1" smtClean="0">
                            <a:latin typeface="Cambria Math" panose="02040503050406030204" pitchFamily="18" charset="0"/>
                          </a:rPr>
                          <m:t>216</m:t>
                        </m:r>
                        <m:r>
                          <a:rPr lang="en-US" sz="2400" i="1">
                            <a:latin typeface="Cambria Math" panose="02040503050406030204" pitchFamily="18" charset="0"/>
                          </a:rPr>
                          <m:t> −</m:t>
                        </m:r>
                        <m:r>
                          <a:rPr lang="en-US" sz="2400" b="0" i="1" smtClean="0">
                            <a:latin typeface="Cambria Math" panose="02040503050406030204" pitchFamily="18" charset="0"/>
                          </a:rPr>
                          <m:t>136</m:t>
                        </m:r>
                      </m:num>
                      <m:den>
                        <m:r>
                          <a:rPr lang="en-US" sz="2400" b="0" i="1" smtClean="0">
                            <a:latin typeface="Cambria Math" panose="02040503050406030204" pitchFamily="18" charset="0"/>
                          </a:rPr>
                          <m:t>23.2/</m:t>
                        </m:r>
                        <m:rad>
                          <m:radPr>
                            <m:degHide m:val="on"/>
                            <m:ctrlPr>
                              <a:rPr lang="en-US" sz="2400" i="1">
                                <a:latin typeface="Cambria Math" panose="02040503050406030204" pitchFamily="18" charset="0"/>
                              </a:rPr>
                            </m:ctrlPr>
                          </m:radPr>
                          <m:deg/>
                          <m:e>
                            <m:r>
                              <a:rPr lang="en-US" sz="2400" b="0" i="1" smtClean="0">
                                <a:latin typeface="Cambria Math" panose="02040503050406030204" pitchFamily="18" charset="0"/>
                              </a:rPr>
                              <m:t>8−1</m:t>
                            </m:r>
                          </m:e>
                        </m:rad>
                      </m:den>
                    </m:f>
                  </m:oMath>
                </a14:m>
                <a:r>
                  <a:rPr lang="en-US" sz="2400" i="1" dirty="0"/>
                  <a:t> =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80</m:t>
                        </m:r>
                      </m:num>
                      <m:den>
                        <m:r>
                          <a:rPr lang="en-US" sz="2400" b="0" i="1" smtClean="0">
                            <a:latin typeface="Cambria Math" panose="02040503050406030204" pitchFamily="18" charset="0"/>
                          </a:rPr>
                          <m:t>8.76</m:t>
                        </m:r>
                      </m:den>
                    </m:f>
                  </m:oMath>
                </a14:m>
                <a:r>
                  <a:rPr lang="en-US" sz="2400" i="1" dirty="0"/>
                  <a:t> = 9.13</a:t>
                </a:r>
              </a:p>
              <a:p>
                <a:endParaRPr lang="en-US" sz="1200" i="1" dirty="0"/>
              </a:p>
              <a:p>
                <a:r>
                  <a:rPr lang="en-US" sz="2400" i="1" dirty="0"/>
                  <a:t>The critical value for t(</a:t>
                </a:r>
                <a:r>
                  <a:rPr lang="en-US" sz="2400" i="1" dirty="0" err="1"/>
                  <a:t>df</a:t>
                </a:r>
                <a:r>
                  <a:rPr lang="en-US" sz="2400" i="1" dirty="0"/>
                  <a:t>=7) equals 2.36. In our test, t = 9.13, which means that the second mean is farther than 2.36 standard errors from the first mean. Probability that the two means are different </a:t>
                </a:r>
                <a:r>
                  <a:rPr lang="en-US" sz="2400" b="1" i="1" dirty="0"/>
                  <a:t>by chance </a:t>
                </a:r>
                <a:r>
                  <a:rPr lang="en-US" sz="2400" i="1" dirty="0"/>
                  <a:t>is very small (p = 0.00004).</a:t>
                </a:r>
              </a:p>
              <a:p>
                <a:r>
                  <a:rPr lang="en-US" sz="2400" b="1" i="1" dirty="0"/>
                  <a:t>Conclusion</a:t>
                </a:r>
                <a:r>
                  <a:rPr lang="en-US" sz="2400" i="1" dirty="0"/>
                  <a:t>: It is highly unlikely that the null hypothesis is true. We must reject the null hypothesis and accept the </a:t>
                </a:r>
                <a:r>
                  <a:rPr lang="en-US" sz="2400" b="1" i="1" dirty="0"/>
                  <a:t>alternative hypothesis</a:t>
                </a:r>
                <a:r>
                  <a:rPr lang="en-US" sz="2400" i="1" dirty="0"/>
                  <a:t>: the two means are significantly different. This </a:t>
                </a:r>
                <a:r>
                  <a:rPr lang="en-US" sz="2400" b="1" i="1" dirty="0"/>
                  <a:t>difference</a:t>
                </a:r>
                <a:r>
                  <a:rPr lang="en-US" sz="2400" i="1" dirty="0"/>
                  <a:t> is likely to be </a:t>
                </a:r>
                <a:r>
                  <a:rPr lang="en-US" sz="2400" b="1" i="1" dirty="0"/>
                  <a:t>caused by gender</a:t>
                </a:r>
                <a:r>
                  <a:rPr lang="en-US" sz="2400" i="1" dirty="0"/>
                  <a:t>.</a:t>
                </a:r>
              </a:p>
            </p:txBody>
          </p:sp>
        </mc:Choice>
        <mc:Fallback xmlns="">
          <p:sp>
            <p:nvSpPr>
              <p:cNvPr id="3" name="Content Placeholder 2">
                <a:extLst>
                  <a:ext uri="{FF2B5EF4-FFF2-40B4-BE49-F238E27FC236}">
                    <a16:creationId xmlns:a16="http://schemas.microsoft.com/office/drawing/2014/main" id="{EC8C46F3-6B91-7549-B075-9071903EED4C}"/>
                  </a:ext>
                </a:extLst>
              </p:cNvPr>
              <p:cNvSpPr>
                <a:spLocks noGrp="1" noRot="1" noChangeAspect="1" noMove="1" noResize="1" noEditPoints="1" noAdjustHandles="1" noChangeArrowheads="1" noChangeShapeType="1" noTextEdit="1"/>
              </p:cNvSpPr>
              <p:nvPr>
                <p:ph idx="1"/>
              </p:nvPr>
            </p:nvSpPr>
            <p:spPr>
              <a:blipFill>
                <a:blip r:embed="rId2"/>
                <a:stretch>
                  <a:fillRect l="-804" t="-3216" r="-804"/>
                </a:stretch>
              </a:blipFill>
            </p:spPr>
            <p:txBody>
              <a:bodyPr/>
              <a:lstStyle/>
              <a:p>
                <a:r>
                  <a:rPr lang="en-US">
                    <a:noFill/>
                  </a:rPr>
                  <a:t> </a:t>
                </a:r>
              </a:p>
            </p:txBody>
          </p:sp>
        </mc:Fallback>
      </mc:AlternateContent>
    </p:spTree>
    <p:extLst>
      <p:ext uri="{BB962C8B-B14F-4D97-AF65-F5344CB8AC3E}">
        <p14:creationId xmlns:p14="http://schemas.microsoft.com/office/powerpoint/2010/main" val="1304711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229A0-0130-674E-8FB4-5361D8EF708C}"/>
              </a:ext>
            </a:extLst>
          </p:cNvPr>
          <p:cNvSpPr>
            <a:spLocks noGrp="1"/>
          </p:cNvSpPr>
          <p:nvPr>
            <p:ph type="title"/>
          </p:nvPr>
        </p:nvSpPr>
        <p:spPr/>
        <p:txBody>
          <a:bodyPr/>
          <a:lstStyle/>
          <a:p>
            <a:r>
              <a:rPr lang="en-US" dirty="0"/>
              <a:t>Testing hypotheses about more than two means</a:t>
            </a:r>
          </a:p>
        </p:txBody>
      </p:sp>
      <p:sp>
        <p:nvSpPr>
          <p:cNvPr id="3" name="Content Placeholder 2">
            <a:extLst>
              <a:ext uri="{FF2B5EF4-FFF2-40B4-BE49-F238E27FC236}">
                <a16:creationId xmlns:a16="http://schemas.microsoft.com/office/drawing/2014/main" id="{686AE9C2-13B7-5348-AB38-9C7FB61196F1}"/>
              </a:ext>
            </a:extLst>
          </p:cNvPr>
          <p:cNvSpPr>
            <a:spLocks noGrp="1"/>
          </p:cNvSpPr>
          <p:nvPr>
            <p:ph idx="1"/>
          </p:nvPr>
        </p:nvSpPr>
        <p:spPr/>
        <p:txBody>
          <a:bodyPr>
            <a:normAutofit fontScale="85000" lnSpcReduction="20000"/>
          </a:bodyPr>
          <a:lstStyle/>
          <a:p>
            <a:r>
              <a:rPr lang="en-US" sz="2100" dirty="0"/>
              <a:t>It is common to compare differences between more than two groups or the effects of more than one independent variable. E.g. a researcher may want to compare differences in duration between two contrastive segments in three groups of speakers: native speakers, beginner L2 learners and advanced L2 learners</a:t>
            </a:r>
          </a:p>
          <a:p>
            <a:r>
              <a:rPr lang="en-US" sz="2400" b="1" i="1" dirty="0"/>
              <a:t>Factorial design</a:t>
            </a:r>
            <a:r>
              <a:rPr lang="en-US" sz="2100" dirty="0"/>
              <a:t>:</a:t>
            </a:r>
          </a:p>
          <a:p>
            <a:endParaRPr lang="en-US" sz="2100" dirty="0"/>
          </a:p>
          <a:p>
            <a:endParaRPr lang="en-US" sz="2100" dirty="0"/>
          </a:p>
          <a:p>
            <a:endParaRPr lang="en-US" sz="2100" dirty="0"/>
          </a:p>
          <a:p>
            <a:endParaRPr lang="en-US" sz="2100" dirty="0"/>
          </a:p>
          <a:p>
            <a:endParaRPr lang="en-US" sz="2100" dirty="0"/>
          </a:p>
          <a:p>
            <a:endParaRPr lang="en-US" sz="2100" dirty="0"/>
          </a:p>
          <a:p>
            <a:r>
              <a:rPr lang="en-US" sz="2100" dirty="0"/>
              <a:t>Dependent variable: segment duration</a:t>
            </a:r>
          </a:p>
          <a:p>
            <a:r>
              <a:rPr lang="en-US" sz="2100" dirty="0"/>
              <a:t>Independent variables (factors): Proficiency, U-Voicing</a:t>
            </a:r>
          </a:p>
          <a:p>
            <a:r>
              <a:rPr lang="en-US" sz="2100" dirty="0"/>
              <a:t>Two effects</a:t>
            </a:r>
          </a:p>
          <a:p>
            <a:endParaRPr lang="en-US" dirty="0"/>
          </a:p>
        </p:txBody>
      </p:sp>
      <p:graphicFrame>
        <p:nvGraphicFramePr>
          <p:cNvPr id="5" name="Table 4">
            <a:extLst>
              <a:ext uri="{FF2B5EF4-FFF2-40B4-BE49-F238E27FC236}">
                <a16:creationId xmlns:a16="http://schemas.microsoft.com/office/drawing/2014/main" id="{F80138B7-FFA3-5F45-A59A-04BC8032477A}"/>
              </a:ext>
            </a:extLst>
          </p:cNvPr>
          <p:cNvGraphicFramePr>
            <a:graphicFrameLocks noGrp="1"/>
          </p:cNvGraphicFramePr>
          <p:nvPr>
            <p:extLst>
              <p:ext uri="{D42A27DB-BD31-4B8C-83A1-F6EECF244321}">
                <p14:modId xmlns:p14="http://schemas.microsoft.com/office/powerpoint/2010/main" val="2902759784"/>
              </p:ext>
            </p:extLst>
          </p:nvPr>
        </p:nvGraphicFramePr>
        <p:xfrm>
          <a:off x="2753832" y="2763344"/>
          <a:ext cx="5495704" cy="2166464"/>
        </p:xfrm>
        <a:graphic>
          <a:graphicData uri="http://schemas.openxmlformats.org/drawingml/2006/table">
            <a:tbl>
              <a:tblPr firstRow="1" bandRow="1">
                <a:tableStyleId>{5C22544A-7EE6-4342-B048-85BDC9FD1C3A}</a:tableStyleId>
              </a:tblPr>
              <a:tblGrid>
                <a:gridCol w="1373926">
                  <a:extLst>
                    <a:ext uri="{9D8B030D-6E8A-4147-A177-3AD203B41FA5}">
                      <a16:colId xmlns:a16="http://schemas.microsoft.com/office/drawing/2014/main" val="2754157790"/>
                    </a:ext>
                  </a:extLst>
                </a:gridCol>
                <a:gridCol w="1373926">
                  <a:extLst>
                    <a:ext uri="{9D8B030D-6E8A-4147-A177-3AD203B41FA5}">
                      <a16:colId xmlns:a16="http://schemas.microsoft.com/office/drawing/2014/main" val="3713740372"/>
                    </a:ext>
                  </a:extLst>
                </a:gridCol>
                <a:gridCol w="1558335">
                  <a:extLst>
                    <a:ext uri="{9D8B030D-6E8A-4147-A177-3AD203B41FA5}">
                      <a16:colId xmlns:a16="http://schemas.microsoft.com/office/drawing/2014/main" val="1473007236"/>
                    </a:ext>
                  </a:extLst>
                </a:gridCol>
                <a:gridCol w="1189517">
                  <a:extLst>
                    <a:ext uri="{9D8B030D-6E8A-4147-A177-3AD203B41FA5}">
                      <a16:colId xmlns:a16="http://schemas.microsoft.com/office/drawing/2014/main" val="2224283193"/>
                    </a:ext>
                  </a:extLst>
                </a:gridCol>
              </a:tblGrid>
              <a:tr h="341063">
                <a:tc>
                  <a:txBody>
                    <a:bodyPr/>
                    <a:lstStyle/>
                    <a:p>
                      <a:endParaRPr lang="en-US" sz="1800" dirty="0">
                        <a:ln>
                          <a:noFill/>
                        </a:ln>
                        <a:noFill/>
                      </a:endParaRPr>
                    </a:p>
                  </a:txBody>
                  <a:tcPr>
                    <a:lnL w="12700" cmpd="sng">
                      <a:noFill/>
                    </a:lnL>
                    <a:lnR w="12700" cmpd="sng">
                      <a:noFill/>
                    </a:lnR>
                    <a:lnT w="12700" cmpd="sng">
                      <a:noFill/>
                    </a:lnT>
                    <a:lnB w="38100" cmpd="sng">
                      <a:noFill/>
                    </a:lnB>
                    <a:lnTlToBr w="12700" cap="flat" cmpd="sng" algn="ctr">
                      <a:noFill/>
                      <a:prstDash val="solid"/>
                      <a:round/>
                      <a:headEnd type="none" w="med" len="med"/>
                      <a:tailEnd type="none" w="med" len="med"/>
                    </a:lnTlToBr>
                    <a:lnBlToTr w="12700" cmpd="sng">
                      <a:noFill/>
                      <a:prstDash val="solid"/>
                    </a:lnBlToTr>
                    <a:noFill/>
                  </a:tcPr>
                </a:tc>
                <a:tc gridSpan="3">
                  <a:txBody>
                    <a:bodyPr/>
                    <a:lstStyle/>
                    <a:p>
                      <a:pPr algn="ctr"/>
                      <a:r>
                        <a:rPr lang="en-US" sz="1800" dirty="0">
                          <a:ln>
                            <a:noFill/>
                          </a:ln>
                          <a:solidFill>
                            <a:schemeClr val="tx1"/>
                          </a:solidFill>
                        </a:rPr>
                        <a:t>Proficiency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dirty="0">
                        <a:ln>
                          <a:noFill/>
                        </a:ln>
                        <a:no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dirty="0">
                        <a:ln>
                          <a:noFill/>
                        </a:ln>
                        <a:no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74248092"/>
                  </a:ext>
                </a:extLst>
              </a:tr>
              <a:tr h="530252">
                <a:tc>
                  <a:txBody>
                    <a:bodyPr/>
                    <a:lstStyle/>
                    <a:p>
                      <a:r>
                        <a:rPr lang="en-US" sz="1800" b="1" dirty="0"/>
                        <a:t>U-Voicing</a:t>
                      </a:r>
                    </a:p>
                  </a:txBody>
                  <a:tcPr anchor="b">
                    <a:lnT w="38100" cmpd="sng">
                      <a:noFill/>
                    </a:lnT>
                    <a:noFill/>
                  </a:tcPr>
                </a:tc>
                <a:tc>
                  <a:txBody>
                    <a:bodyPr/>
                    <a:lstStyle/>
                    <a:p>
                      <a:r>
                        <a:rPr lang="en-US" sz="1800" dirty="0"/>
                        <a:t>Beginner L2</a:t>
                      </a:r>
                    </a:p>
                  </a:txBody>
                  <a:tcPr>
                    <a:lnT w="38100" cmpd="sng">
                      <a:noFill/>
                    </a:lnT>
                  </a:tcPr>
                </a:tc>
                <a:tc>
                  <a:txBody>
                    <a:bodyPr/>
                    <a:lstStyle/>
                    <a:p>
                      <a:r>
                        <a:rPr lang="en-US" sz="1800" dirty="0"/>
                        <a:t>Advanced L2</a:t>
                      </a:r>
                    </a:p>
                  </a:txBody>
                  <a:tcPr>
                    <a:lnT w="38100" cmpd="sng">
                      <a:noFill/>
                    </a:lnT>
                  </a:tcPr>
                </a:tc>
                <a:tc>
                  <a:txBody>
                    <a:bodyPr/>
                    <a:lstStyle/>
                    <a:p>
                      <a:r>
                        <a:rPr lang="en-US" sz="1800" dirty="0"/>
                        <a:t>Native</a:t>
                      </a:r>
                    </a:p>
                    <a:p>
                      <a:r>
                        <a:rPr lang="en-US" sz="1800" dirty="0"/>
                        <a:t>(control)</a:t>
                      </a:r>
                    </a:p>
                  </a:txBody>
                  <a:tcPr>
                    <a:lnT w="38100" cmpd="sng">
                      <a:noFill/>
                    </a:lnT>
                  </a:tcPr>
                </a:tc>
                <a:extLst>
                  <a:ext uri="{0D108BD9-81ED-4DB2-BD59-A6C34878D82A}">
                    <a16:rowId xmlns:a16="http://schemas.microsoft.com/office/drawing/2014/main" val="2086289259"/>
                  </a:ext>
                </a:extLst>
              </a:tr>
              <a:tr h="560806">
                <a:tc>
                  <a:txBody>
                    <a:bodyPr/>
                    <a:lstStyle/>
                    <a:p>
                      <a:r>
                        <a:rPr lang="en-US" sz="1800" dirty="0"/>
                        <a:t>Voiced </a:t>
                      </a:r>
                    </a:p>
                  </a:txBody>
                  <a:tcPr anchor="ctr"/>
                </a:tc>
                <a:tc>
                  <a:txBody>
                    <a:bodyPr/>
                    <a:lstStyle/>
                    <a:p>
                      <a:pPr algn="ctr"/>
                      <a:r>
                        <a:rPr lang="en-US" sz="1800" dirty="0"/>
                        <a:t>M</a:t>
                      </a:r>
                      <a:r>
                        <a:rPr lang="en-US" sz="1800" baseline="-25000" dirty="0"/>
                        <a:t>Vd1</a:t>
                      </a:r>
                    </a:p>
                  </a:txBody>
                  <a:tcPr anchor="ctr"/>
                </a:tc>
                <a:tc>
                  <a:txBody>
                    <a:bodyPr/>
                    <a:lstStyle/>
                    <a:p>
                      <a:pPr algn="ctr"/>
                      <a:r>
                        <a:rPr lang="en-US" sz="1800" dirty="0"/>
                        <a:t>M</a:t>
                      </a:r>
                      <a:r>
                        <a:rPr lang="en-US" sz="1800" baseline="-25000" dirty="0"/>
                        <a:t>Vd2</a:t>
                      </a:r>
                    </a:p>
                  </a:txBody>
                  <a:tcPr anchor="ctr"/>
                </a:tc>
                <a:tc>
                  <a:txBody>
                    <a:bodyPr/>
                    <a:lstStyle/>
                    <a:p>
                      <a:pPr algn="ctr"/>
                      <a:r>
                        <a:rPr lang="en-US" sz="1800" dirty="0"/>
                        <a:t>M</a:t>
                      </a:r>
                      <a:r>
                        <a:rPr lang="en-US" sz="1800" baseline="-25000" dirty="0"/>
                        <a:t>Vd3</a:t>
                      </a:r>
                    </a:p>
                  </a:txBody>
                  <a:tcPr anchor="ctr"/>
                </a:tc>
                <a:extLst>
                  <a:ext uri="{0D108BD9-81ED-4DB2-BD59-A6C34878D82A}">
                    <a16:rowId xmlns:a16="http://schemas.microsoft.com/office/drawing/2014/main" val="947483937"/>
                  </a:ext>
                </a:extLst>
              </a:tr>
              <a:tr h="599818">
                <a:tc>
                  <a:txBody>
                    <a:bodyPr/>
                    <a:lstStyle/>
                    <a:p>
                      <a:r>
                        <a:rPr lang="en-US" sz="1800" dirty="0"/>
                        <a:t>Voiceless</a:t>
                      </a:r>
                    </a:p>
                  </a:txBody>
                  <a:tcPr anchor="ctr"/>
                </a:tc>
                <a:tc>
                  <a:txBody>
                    <a:bodyPr/>
                    <a:lstStyle/>
                    <a:p>
                      <a:pPr algn="ctr"/>
                      <a:r>
                        <a:rPr lang="en-US" sz="1800" dirty="0"/>
                        <a:t>M</a:t>
                      </a:r>
                      <a:r>
                        <a:rPr lang="en-US" sz="1800" baseline="-25000" dirty="0"/>
                        <a:t>Vl1</a:t>
                      </a:r>
                    </a:p>
                  </a:txBody>
                  <a:tcPr anchor="ctr"/>
                </a:tc>
                <a:tc>
                  <a:txBody>
                    <a:bodyPr/>
                    <a:lstStyle/>
                    <a:p>
                      <a:pPr algn="ctr"/>
                      <a:r>
                        <a:rPr lang="en-US" sz="1800" dirty="0"/>
                        <a:t>M</a:t>
                      </a:r>
                      <a:r>
                        <a:rPr lang="en-US" sz="1800" baseline="-25000" dirty="0"/>
                        <a:t>Vl2</a:t>
                      </a:r>
                    </a:p>
                  </a:txBody>
                  <a:tcPr anchor="ctr"/>
                </a:tc>
                <a:tc>
                  <a:txBody>
                    <a:bodyPr/>
                    <a:lstStyle/>
                    <a:p>
                      <a:pPr algn="ctr"/>
                      <a:r>
                        <a:rPr lang="en-US" sz="1800" dirty="0"/>
                        <a:t>M</a:t>
                      </a:r>
                      <a:r>
                        <a:rPr lang="en-US" sz="1800" baseline="-25000" dirty="0"/>
                        <a:t>Vl3</a:t>
                      </a:r>
                    </a:p>
                  </a:txBody>
                  <a:tcPr anchor="ctr"/>
                </a:tc>
                <a:extLst>
                  <a:ext uri="{0D108BD9-81ED-4DB2-BD59-A6C34878D82A}">
                    <a16:rowId xmlns:a16="http://schemas.microsoft.com/office/drawing/2014/main" val="2515659684"/>
                  </a:ext>
                </a:extLst>
              </a:tr>
            </a:tbl>
          </a:graphicData>
        </a:graphic>
      </p:graphicFrame>
    </p:spTree>
    <p:extLst>
      <p:ext uri="{BB962C8B-B14F-4D97-AF65-F5344CB8AC3E}">
        <p14:creationId xmlns:p14="http://schemas.microsoft.com/office/powerpoint/2010/main" val="415135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20DAA-5F0C-B549-832D-F0D671504C9C}"/>
              </a:ext>
            </a:extLst>
          </p:cNvPr>
          <p:cNvSpPr>
            <a:spLocks noGrp="1"/>
          </p:cNvSpPr>
          <p:nvPr>
            <p:ph type="title"/>
          </p:nvPr>
        </p:nvSpPr>
        <p:spPr/>
        <p:txBody>
          <a:bodyPr/>
          <a:lstStyle/>
          <a:p>
            <a:r>
              <a:rPr lang="en-US" dirty="0"/>
              <a:t>Testing hypotheses about more than two means</a:t>
            </a:r>
          </a:p>
        </p:txBody>
      </p:sp>
      <p:sp>
        <p:nvSpPr>
          <p:cNvPr id="3" name="Content Placeholder 2">
            <a:extLst>
              <a:ext uri="{FF2B5EF4-FFF2-40B4-BE49-F238E27FC236}">
                <a16:creationId xmlns:a16="http://schemas.microsoft.com/office/drawing/2014/main" id="{91F37661-22C7-2B40-ABB2-7B807353FCA6}"/>
              </a:ext>
            </a:extLst>
          </p:cNvPr>
          <p:cNvSpPr>
            <a:spLocks noGrp="1"/>
          </p:cNvSpPr>
          <p:nvPr>
            <p:ph idx="1"/>
          </p:nvPr>
        </p:nvSpPr>
        <p:spPr/>
        <p:txBody>
          <a:bodyPr>
            <a:normAutofit fontScale="77500" lnSpcReduction="20000"/>
          </a:bodyPr>
          <a:lstStyle/>
          <a:p>
            <a:r>
              <a:rPr lang="en-US" b="1" i="1" dirty="0"/>
              <a:t>ANOVA</a:t>
            </a:r>
            <a:r>
              <a:rPr lang="en-US" dirty="0"/>
              <a:t> (analysis of variance)</a:t>
            </a:r>
          </a:p>
          <a:p>
            <a:r>
              <a:rPr lang="en-US" dirty="0"/>
              <a:t>Hypothesis test I (about Factor I, e.g. effect of U-voicing on segment duration)</a:t>
            </a:r>
          </a:p>
          <a:p>
            <a:r>
              <a:rPr lang="en-US" dirty="0"/>
              <a:t>Hypothesis test II (about Factor 2, e.g. effect of proficiency level on segment duration)</a:t>
            </a:r>
          </a:p>
          <a:p>
            <a:r>
              <a:rPr lang="en-US" dirty="0"/>
              <a:t>F-statistic I (use </a:t>
            </a:r>
            <a:r>
              <a:rPr lang="en-US" i="1" dirty="0"/>
              <a:t>p</a:t>
            </a:r>
            <a:r>
              <a:rPr lang="en-US" dirty="0"/>
              <a:t>-value to evaluate Null hypothesis I)</a:t>
            </a:r>
          </a:p>
          <a:p>
            <a:pPr lvl="1"/>
            <a:r>
              <a:rPr lang="en-US" dirty="0"/>
              <a:t>If </a:t>
            </a:r>
            <a:r>
              <a:rPr lang="en-US" i="1" dirty="0"/>
              <a:t>p </a:t>
            </a:r>
            <a:r>
              <a:rPr lang="en-US" dirty="0"/>
              <a:t>&lt; 0.05, reject the Null hypothesis and assume the means of the two stop categories are significantly different because of underlying voicing</a:t>
            </a:r>
          </a:p>
          <a:p>
            <a:r>
              <a:rPr lang="en-US" dirty="0"/>
              <a:t>F-statistic II (use </a:t>
            </a:r>
            <a:r>
              <a:rPr lang="en-US" i="1" dirty="0"/>
              <a:t>p</a:t>
            </a:r>
            <a:r>
              <a:rPr lang="en-US" dirty="0"/>
              <a:t>-value to evaluate Null hypothesis II)</a:t>
            </a:r>
          </a:p>
          <a:p>
            <a:pPr lvl="1"/>
            <a:r>
              <a:rPr lang="en-US" dirty="0"/>
              <a:t>If </a:t>
            </a:r>
            <a:r>
              <a:rPr lang="en-US" i="1" dirty="0"/>
              <a:t>p </a:t>
            </a:r>
            <a:r>
              <a:rPr lang="en-US" dirty="0"/>
              <a:t>&lt; 0.05, reject the Null hypothesis and assume the means of the three groups are significantly different because of speakers’ proficiency level</a:t>
            </a:r>
          </a:p>
          <a:p>
            <a:pPr lvl="1"/>
            <a:r>
              <a:rPr lang="en-US" dirty="0"/>
              <a:t>If there are more than 2 groups, apply a </a:t>
            </a:r>
            <a:r>
              <a:rPr lang="en-US" b="1" i="1" dirty="0"/>
              <a:t>post-hoc test </a:t>
            </a:r>
            <a:r>
              <a:rPr lang="en-US" dirty="0"/>
              <a:t>(a kind of a t-test) to compare means between all groups. E.g. duration of segments in Advanced L2 learners may be significantly different than in Beginner L2 learners but no different than in native speakers.</a:t>
            </a:r>
          </a:p>
        </p:txBody>
      </p:sp>
    </p:spTree>
    <p:extLst>
      <p:ext uri="{BB962C8B-B14F-4D97-AF65-F5344CB8AC3E}">
        <p14:creationId xmlns:p14="http://schemas.microsoft.com/office/powerpoint/2010/main" val="691046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17634-3D97-B54E-9C69-8DABF0BB4872}"/>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F3EE1FE5-5533-6640-8BA2-B3AB1ABCF59D}"/>
              </a:ext>
            </a:extLst>
          </p:cNvPr>
          <p:cNvSpPr>
            <a:spLocks noGrp="1"/>
          </p:cNvSpPr>
          <p:nvPr>
            <p:ph idx="1"/>
          </p:nvPr>
        </p:nvSpPr>
        <p:spPr/>
        <p:txBody>
          <a:bodyPr/>
          <a:lstStyle/>
          <a:p>
            <a:r>
              <a:rPr lang="en-US" dirty="0"/>
              <a:t>General introduction</a:t>
            </a:r>
          </a:p>
          <a:p>
            <a:r>
              <a:rPr lang="en-US" dirty="0"/>
              <a:t>Experimental design</a:t>
            </a:r>
          </a:p>
          <a:p>
            <a:r>
              <a:rPr lang="en-US" dirty="0"/>
              <a:t>Data analysis</a:t>
            </a:r>
          </a:p>
          <a:p>
            <a:pPr lvl="1"/>
            <a:r>
              <a:rPr lang="en-US" dirty="0"/>
              <a:t>Statistical analysis</a:t>
            </a:r>
          </a:p>
          <a:p>
            <a:pPr lvl="1"/>
            <a:r>
              <a:rPr lang="en-US" dirty="0"/>
              <a:t>Acoustic analysis</a:t>
            </a:r>
          </a:p>
          <a:p>
            <a:r>
              <a:rPr lang="en-US" dirty="0"/>
              <a:t>Case study I: VOT</a:t>
            </a:r>
          </a:p>
          <a:p>
            <a:r>
              <a:rPr lang="en-US" dirty="0"/>
              <a:t>Case study II: Rate effects on VOT and nasalization</a:t>
            </a:r>
          </a:p>
          <a:p>
            <a:r>
              <a:rPr lang="en-US" dirty="0"/>
              <a:t>Case study III: Post-lexical palatalization in English</a:t>
            </a:r>
          </a:p>
          <a:p>
            <a:r>
              <a:rPr lang="en-US" dirty="0"/>
              <a:t>Discussion</a:t>
            </a:r>
          </a:p>
        </p:txBody>
      </p:sp>
    </p:spTree>
    <p:extLst>
      <p:ext uri="{BB962C8B-B14F-4D97-AF65-F5344CB8AC3E}">
        <p14:creationId xmlns:p14="http://schemas.microsoft.com/office/powerpoint/2010/main" val="28232078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D48C6-B5D8-894A-98B5-61FA2C82752E}"/>
              </a:ext>
            </a:extLst>
          </p:cNvPr>
          <p:cNvSpPr>
            <a:spLocks noGrp="1"/>
          </p:cNvSpPr>
          <p:nvPr>
            <p:ph type="title"/>
          </p:nvPr>
        </p:nvSpPr>
        <p:spPr/>
        <p:txBody>
          <a:bodyPr/>
          <a:lstStyle/>
          <a:p>
            <a:r>
              <a:rPr lang="en-US" dirty="0"/>
              <a:t>Testing hypotheses about more than two means</a:t>
            </a:r>
          </a:p>
        </p:txBody>
      </p:sp>
      <p:sp>
        <p:nvSpPr>
          <p:cNvPr id="3" name="Content Placeholder 2">
            <a:extLst>
              <a:ext uri="{FF2B5EF4-FFF2-40B4-BE49-F238E27FC236}">
                <a16:creationId xmlns:a16="http://schemas.microsoft.com/office/drawing/2014/main" id="{D88561FA-5E12-864F-A53D-2E9944199F04}"/>
              </a:ext>
            </a:extLst>
          </p:cNvPr>
          <p:cNvSpPr>
            <a:spLocks noGrp="1"/>
          </p:cNvSpPr>
          <p:nvPr>
            <p:ph idx="1"/>
          </p:nvPr>
        </p:nvSpPr>
        <p:spPr/>
        <p:txBody>
          <a:bodyPr>
            <a:normAutofit fontScale="92500" lnSpcReduction="10000"/>
          </a:bodyPr>
          <a:lstStyle/>
          <a:p>
            <a:r>
              <a:rPr lang="en-US" dirty="0"/>
              <a:t>Modern statistical analyses use very sophisticated procedures that allow multiple comparison between fixed and random factors</a:t>
            </a:r>
          </a:p>
          <a:p>
            <a:r>
              <a:rPr lang="en-US" dirty="0"/>
              <a:t>A mixed-effects linear model can evaluate both fixed effects (e.g. segment category, gender, proficiency etc.) and random effects (e.g. speaker and word). They use both probabilities of normal distributions and Bayesian probabilities.</a:t>
            </a:r>
          </a:p>
          <a:p>
            <a:r>
              <a:rPr lang="en-US" dirty="0"/>
              <a:t>Statistical software packages:</a:t>
            </a:r>
          </a:p>
          <a:p>
            <a:pPr lvl="1"/>
            <a:r>
              <a:rPr lang="en-US" dirty="0"/>
              <a:t>SPSS </a:t>
            </a:r>
            <a:r>
              <a:rPr lang="en-US" i="1" dirty="0"/>
              <a:t>by IBM </a:t>
            </a:r>
            <a:r>
              <a:rPr lang="en-US" dirty="0"/>
              <a:t>(licensed, user-friendly interface; available through institutions by subscription)</a:t>
            </a:r>
          </a:p>
          <a:p>
            <a:pPr lvl="1"/>
            <a:r>
              <a:rPr lang="en-US" dirty="0"/>
              <a:t>R (free, open source; requires programming skills)</a:t>
            </a:r>
          </a:p>
        </p:txBody>
      </p:sp>
    </p:spTree>
    <p:extLst>
      <p:ext uri="{BB962C8B-B14F-4D97-AF65-F5344CB8AC3E}">
        <p14:creationId xmlns:p14="http://schemas.microsoft.com/office/powerpoint/2010/main" val="41555398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L. &amp; Abramson, A. S. (1964)</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A cross-language study of voicing in initial stops: Acoustical measurements.</a:t>
            </a:r>
          </a:p>
          <a:p>
            <a:r>
              <a:rPr lang="en-US" b="1" i="1" dirty="0"/>
              <a:t>Hypothesis</a:t>
            </a:r>
            <a:r>
              <a:rPr lang="en-US" dirty="0"/>
              <a:t>: languages vary along the VOT (voice onset time) scale. Most languages have voiced and voiceless stops that use one of the three VOT modes:</a:t>
            </a:r>
          </a:p>
          <a:p>
            <a:pPr lvl="1"/>
            <a:r>
              <a:rPr lang="en-US" dirty="0"/>
              <a:t>Negative VOT/lead voice - (pre)voiced stops</a:t>
            </a:r>
          </a:p>
          <a:p>
            <a:pPr lvl="1"/>
            <a:r>
              <a:rPr lang="en-US" dirty="0"/>
              <a:t>Short-lag positive VOT - voiceless unaspirated stops</a:t>
            </a:r>
          </a:p>
          <a:p>
            <a:pPr lvl="1"/>
            <a:r>
              <a:rPr lang="en-US" dirty="0"/>
              <a:t>Long-lag positive VOT - voiceless aspirated stops</a:t>
            </a:r>
          </a:p>
          <a:p>
            <a:endParaRPr lang="en-US" dirty="0"/>
          </a:p>
        </p:txBody>
      </p:sp>
    </p:spTree>
    <p:extLst>
      <p:ext uri="{BB962C8B-B14F-4D97-AF65-F5344CB8AC3E}">
        <p14:creationId xmlns:p14="http://schemas.microsoft.com/office/powerpoint/2010/main" val="579865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Design: </a:t>
            </a:r>
          </a:p>
          <a:p>
            <a:pPr lvl="1"/>
            <a:r>
              <a:rPr lang="en-US" dirty="0"/>
              <a:t>Words with word initial stops</a:t>
            </a:r>
          </a:p>
          <a:p>
            <a:pPr lvl="1"/>
            <a:r>
              <a:rPr lang="en-US" dirty="0"/>
              <a:t>Stops at three places of articulation</a:t>
            </a:r>
          </a:p>
          <a:p>
            <a:pPr lvl="1"/>
            <a:r>
              <a:rPr lang="en-US" dirty="0"/>
              <a:t>Utterance initial and utterance medial conditions</a:t>
            </a:r>
          </a:p>
          <a:p>
            <a:pPr lvl="1"/>
            <a:r>
              <a:rPr lang="en-US" dirty="0"/>
              <a:t>17 speakers of 11 languages</a:t>
            </a:r>
          </a:p>
          <a:p>
            <a:pPr lvl="2"/>
            <a:r>
              <a:rPr lang="en-US" u="sng" dirty="0"/>
              <a:t>2-way contrast</a:t>
            </a:r>
            <a:r>
              <a:rPr lang="en-US" dirty="0"/>
              <a:t>: American English, Cantonese, Dutch, Hungarian, Spanish, Tamil</a:t>
            </a:r>
          </a:p>
          <a:p>
            <a:pPr lvl="2"/>
            <a:r>
              <a:rPr lang="en-US" u="sng" dirty="0"/>
              <a:t>3-way contrast</a:t>
            </a:r>
            <a:r>
              <a:rPr lang="en-US" dirty="0"/>
              <a:t>: Korean, Armenian, Thai</a:t>
            </a:r>
          </a:p>
          <a:p>
            <a:pPr lvl="2"/>
            <a:r>
              <a:rPr lang="en-US" u="sng" dirty="0"/>
              <a:t>4-way contrast</a:t>
            </a:r>
            <a:r>
              <a:rPr lang="en-US" dirty="0"/>
              <a:t>: Hindi, Marathi</a:t>
            </a:r>
          </a:p>
          <a:p>
            <a:pPr lvl="1"/>
            <a:r>
              <a:rPr lang="en-US" dirty="0"/>
              <a:t>Each word/sentence was recorded twice in a sound-proof booth</a:t>
            </a:r>
          </a:p>
        </p:txBody>
      </p:sp>
    </p:spTree>
    <p:extLst>
      <p:ext uri="{BB962C8B-B14F-4D97-AF65-F5344CB8AC3E}">
        <p14:creationId xmlns:p14="http://schemas.microsoft.com/office/powerpoint/2010/main" val="16686146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Analysis: </a:t>
            </a:r>
          </a:p>
          <a:p>
            <a:pPr lvl="1"/>
            <a:r>
              <a:rPr lang="en-US" dirty="0"/>
              <a:t>Wide-band spectrograms were used to evaluate duration of VOT</a:t>
            </a:r>
          </a:p>
          <a:p>
            <a:r>
              <a:rPr lang="en-US" dirty="0"/>
              <a:t>Three conditions of VOT (examples from Thai)</a:t>
            </a:r>
          </a:p>
        </p:txBody>
      </p:sp>
      <p:pic>
        <p:nvPicPr>
          <p:cNvPr id="6" name="Picture 5">
            <a:extLst>
              <a:ext uri="{FF2B5EF4-FFF2-40B4-BE49-F238E27FC236}">
                <a16:creationId xmlns:a16="http://schemas.microsoft.com/office/drawing/2014/main" id="{EDD99487-5233-6740-9CAD-39B15E4F0F12}"/>
              </a:ext>
            </a:extLst>
          </p:cNvPr>
          <p:cNvPicPr>
            <a:picLocks noChangeAspect="1"/>
          </p:cNvPicPr>
          <p:nvPr/>
        </p:nvPicPr>
        <p:blipFill>
          <a:blip r:embed="rId3">
            <a:extLst>
              <a:ext uri="{BEBA8EAE-BF5A-486C-A8C5-ECC9F3942E4B}">
                <a14:imgProps xmlns:a14="http://schemas.microsoft.com/office/drawing/2010/main">
                  <a14:imgLayer>
                    <a14:imgEffect>
                      <a14:brightnessContrast bright="40000"/>
                    </a14:imgEffect>
                  </a14:imgLayer>
                </a14:imgProps>
              </a:ext>
            </a:extLst>
          </a:blip>
          <a:stretch>
            <a:fillRect/>
          </a:stretch>
        </p:blipFill>
        <p:spPr>
          <a:xfrm>
            <a:off x="266700" y="3863310"/>
            <a:ext cx="2929417" cy="2139668"/>
          </a:xfrm>
          <a:prstGeom prst="rect">
            <a:avLst/>
          </a:prstGeom>
        </p:spPr>
      </p:pic>
      <p:pic>
        <p:nvPicPr>
          <p:cNvPr id="7" name="Picture 6">
            <a:extLst>
              <a:ext uri="{FF2B5EF4-FFF2-40B4-BE49-F238E27FC236}">
                <a16:creationId xmlns:a16="http://schemas.microsoft.com/office/drawing/2014/main" id="{99B52E9F-77C9-514F-8EB6-8C8B7A09752E}"/>
              </a:ext>
            </a:extLst>
          </p:cNvPr>
          <p:cNvPicPr>
            <a:picLocks noChangeAspect="1"/>
          </p:cNvPicPr>
          <p:nvPr/>
        </p:nvPicPr>
        <p:blipFill>
          <a:blip r:embed="rId4">
            <a:extLst>
              <a:ext uri="{BEBA8EAE-BF5A-486C-A8C5-ECC9F3942E4B}">
                <a14:imgProps xmlns:a14="http://schemas.microsoft.com/office/drawing/2010/main">
                  <a14:imgLayer>
                    <a14:imgEffect>
                      <a14:brightnessContrast bright="40000"/>
                    </a14:imgEffect>
                  </a14:imgLayer>
                </a14:imgProps>
              </a:ext>
            </a:extLst>
          </a:blip>
          <a:stretch>
            <a:fillRect/>
          </a:stretch>
        </p:blipFill>
        <p:spPr>
          <a:xfrm>
            <a:off x="3247360" y="3949700"/>
            <a:ext cx="2649279" cy="2004621"/>
          </a:xfrm>
          <a:prstGeom prst="rect">
            <a:avLst/>
          </a:prstGeom>
        </p:spPr>
      </p:pic>
      <p:pic>
        <p:nvPicPr>
          <p:cNvPr id="8" name="Picture 7">
            <a:extLst>
              <a:ext uri="{FF2B5EF4-FFF2-40B4-BE49-F238E27FC236}">
                <a16:creationId xmlns:a16="http://schemas.microsoft.com/office/drawing/2014/main" id="{FAFE1C18-09BE-8D4C-9320-FD38EDB17D2D}"/>
              </a:ext>
            </a:extLst>
          </p:cNvPr>
          <p:cNvPicPr>
            <a:picLocks noChangeAspect="1"/>
          </p:cNvPicPr>
          <p:nvPr/>
        </p:nvPicPr>
        <p:blipFill>
          <a:blip r:embed="rId5">
            <a:extLst>
              <a:ext uri="{BEBA8EAE-BF5A-486C-A8C5-ECC9F3942E4B}">
                <a14:imgProps xmlns:a14="http://schemas.microsoft.com/office/drawing/2010/main">
                  <a14:imgLayer>
                    <a14:imgEffect>
                      <a14:brightnessContrast bright="40000" contrast="20000"/>
                    </a14:imgEffect>
                  </a14:imgLayer>
                </a14:imgProps>
              </a:ext>
            </a:extLst>
          </a:blip>
          <a:stretch>
            <a:fillRect/>
          </a:stretch>
        </p:blipFill>
        <p:spPr>
          <a:xfrm>
            <a:off x="5909761" y="3998357"/>
            <a:ext cx="2967539" cy="2004621"/>
          </a:xfrm>
          <a:prstGeom prst="rect">
            <a:avLst/>
          </a:prstGeom>
        </p:spPr>
      </p:pic>
    </p:spTree>
    <p:extLst>
      <p:ext uri="{BB962C8B-B14F-4D97-AF65-F5344CB8AC3E}">
        <p14:creationId xmlns:p14="http://schemas.microsoft.com/office/powerpoint/2010/main" val="2494772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 Results</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Dutch:</a:t>
            </a:r>
          </a:p>
          <a:p>
            <a:endParaRPr lang="en-US" dirty="0"/>
          </a:p>
          <a:p>
            <a:endParaRPr lang="en-US" dirty="0"/>
          </a:p>
          <a:p>
            <a:r>
              <a:rPr lang="en-US" dirty="0"/>
              <a:t>Spanish:</a:t>
            </a:r>
          </a:p>
          <a:p>
            <a:endParaRPr lang="en-US" dirty="0"/>
          </a:p>
          <a:p>
            <a:endParaRPr lang="en-US" dirty="0"/>
          </a:p>
          <a:p>
            <a:r>
              <a:rPr lang="en-US" dirty="0"/>
              <a:t>Hungarian:	</a:t>
            </a:r>
          </a:p>
        </p:txBody>
      </p:sp>
      <p:pic>
        <p:nvPicPr>
          <p:cNvPr id="5" name="Picture 4">
            <a:extLst>
              <a:ext uri="{FF2B5EF4-FFF2-40B4-BE49-F238E27FC236}">
                <a16:creationId xmlns:a16="http://schemas.microsoft.com/office/drawing/2014/main" id="{BD1BFF0E-DF38-C14A-A068-8BFA73E41330}"/>
              </a:ext>
            </a:extLst>
          </p:cNvPr>
          <p:cNvPicPr>
            <a:picLocks noChangeAspect="1"/>
          </p:cNvPicPr>
          <p:nvPr/>
        </p:nvPicPr>
        <p:blipFill>
          <a:blip r:embed="rId3"/>
          <a:stretch>
            <a:fillRect/>
          </a:stretch>
        </p:blipFill>
        <p:spPr>
          <a:xfrm>
            <a:off x="3316177" y="1825625"/>
            <a:ext cx="5199173" cy="1297240"/>
          </a:xfrm>
          <a:prstGeom prst="rect">
            <a:avLst/>
          </a:prstGeom>
        </p:spPr>
      </p:pic>
      <p:pic>
        <p:nvPicPr>
          <p:cNvPr id="6" name="Picture 5">
            <a:extLst>
              <a:ext uri="{FF2B5EF4-FFF2-40B4-BE49-F238E27FC236}">
                <a16:creationId xmlns:a16="http://schemas.microsoft.com/office/drawing/2014/main" id="{8AAFD6A7-E95F-AE43-A969-BE740694F66F}"/>
              </a:ext>
            </a:extLst>
          </p:cNvPr>
          <p:cNvPicPr>
            <a:picLocks noChangeAspect="1"/>
          </p:cNvPicPr>
          <p:nvPr/>
        </p:nvPicPr>
        <p:blipFill>
          <a:blip r:embed="rId4"/>
          <a:stretch>
            <a:fillRect/>
          </a:stretch>
        </p:blipFill>
        <p:spPr>
          <a:xfrm>
            <a:off x="3316177" y="3324536"/>
            <a:ext cx="5619602" cy="1325378"/>
          </a:xfrm>
          <a:prstGeom prst="rect">
            <a:avLst/>
          </a:prstGeom>
        </p:spPr>
      </p:pic>
    </p:spTree>
    <p:extLst>
      <p:ext uri="{BB962C8B-B14F-4D97-AF65-F5344CB8AC3E}">
        <p14:creationId xmlns:p14="http://schemas.microsoft.com/office/powerpoint/2010/main" val="3391120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 Results</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Dutch:</a:t>
            </a:r>
          </a:p>
          <a:p>
            <a:endParaRPr lang="en-US" dirty="0"/>
          </a:p>
          <a:p>
            <a:endParaRPr lang="en-US" dirty="0"/>
          </a:p>
          <a:p>
            <a:r>
              <a:rPr lang="en-US" dirty="0"/>
              <a:t>Spanish:</a:t>
            </a:r>
          </a:p>
          <a:p>
            <a:endParaRPr lang="en-US" dirty="0"/>
          </a:p>
          <a:p>
            <a:endParaRPr lang="en-US" dirty="0"/>
          </a:p>
          <a:p>
            <a:r>
              <a:rPr lang="en-US" dirty="0"/>
              <a:t>Hungarian:	</a:t>
            </a:r>
          </a:p>
        </p:txBody>
      </p:sp>
      <p:pic>
        <p:nvPicPr>
          <p:cNvPr id="5" name="Picture 4">
            <a:extLst>
              <a:ext uri="{FF2B5EF4-FFF2-40B4-BE49-F238E27FC236}">
                <a16:creationId xmlns:a16="http://schemas.microsoft.com/office/drawing/2014/main" id="{BD1BFF0E-DF38-C14A-A068-8BFA73E41330}"/>
              </a:ext>
            </a:extLst>
          </p:cNvPr>
          <p:cNvPicPr>
            <a:picLocks noChangeAspect="1"/>
          </p:cNvPicPr>
          <p:nvPr/>
        </p:nvPicPr>
        <p:blipFill>
          <a:blip r:embed="rId3"/>
          <a:stretch>
            <a:fillRect/>
          </a:stretch>
        </p:blipFill>
        <p:spPr>
          <a:xfrm>
            <a:off x="3316177" y="1825625"/>
            <a:ext cx="5199173" cy="1297240"/>
          </a:xfrm>
          <a:prstGeom prst="rect">
            <a:avLst/>
          </a:prstGeom>
        </p:spPr>
      </p:pic>
      <p:pic>
        <p:nvPicPr>
          <p:cNvPr id="6" name="Picture 5">
            <a:extLst>
              <a:ext uri="{FF2B5EF4-FFF2-40B4-BE49-F238E27FC236}">
                <a16:creationId xmlns:a16="http://schemas.microsoft.com/office/drawing/2014/main" id="{8AAFD6A7-E95F-AE43-A969-BE740694F66F}"/>
              </a:ext>
            </a:extLst>
          </p:cNvPr>
          <p:cNvPicPr>
            <a:picLocks noChangeAspect="1"/>
          </p:cNvPicPr>
          <p:nvPr/>
        </p:nvPicPr>
        <p:blipFill>
          <a:blip r:embed="rId4"/>
          <a:stretch>
            <a:fillRect/>
          </a:stretch>
        </p:blipFill>
        <p:spPr>
          <a:xfrm>
            <a:off x="3316177" y="3324536"/>
            <a:ext cx="5619602" cy="1325378"/>
          </a:xfrm>
          <a:prstGeom prst="rect">
            <a:avLst/>
          </a:prstGeom>
        </p:spPr>
      </p:pic>
      <p:pic>
        <p:nvPicPr>
          <p:cNvPr id="4" name="Picture 3">
            <a:extLst>
              <a:ext uri="{FF2B5EF4-FFF2-40B4-BE49-F238E27FC236}">
                <a16:creationId xmlns:a16="http://schemas.microsoft.com/office/drawing/2014/main" id="{16FB4CA3-AC59-A449-83AE-E0FA4709DE68}"/>
              </a:ext>
            </a:extLst>
          </p:cNvPr>
          <p:cNvPicPr>
            <a:picLocks noChangeAspect="1"/>
          </p:cNvPicPr>
          <p:nvPr/>
        </p:nvPicPr>
        <p:blipFill>
          <a:blip r:embed="rId5"/>
          <a:stretch>
            <a:fillRect/>
          </a:stretch>
        </p:blipFill>
        <p:spPr>
          <a:xfrm rot="60000">
            <a:off x="3292967" y="5029755"/>
            <a:ext cx="5631921" cy="1297240"/>
          </a:xfrm>
          <a:prstGeom prst="rect">
            <a:avLst/>
          </a:prstGeom>
        </p:spPr>
      </p:pic>
    </p:spTree>
    <p:extLst>
      <p:ext uri="{BB962C8B-B14F-4D97-AF65-F5344CB8AC3E}">
        <p14:creationId xmlns:p14="http://schemas.microsoft.com/office/powerpoint/2010/main" val="2927835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 Results</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English:</a:t>
            </a:r>
          </a:p>
          <a:p>
            <a:endParaRPr lang="en-US" dirty="0"/>
          </a:p>
          <a:p>
            <a:endParaRPr lang="en-US" dirty="0"/>
          </a:p>
          <a:p>
            <a:endParaRPr lang="en-US" dirty="0"/>
          </a:p>
          <a:p>
            <a:r>
              <a:rPr lang="en-US" dirty="0"/>
              <a:t>Cantonese:</a:t>
            </a:r>
          </a:p>
          <a:p>
            <a:endParaRPr lang="en-US" dirty="0"/>
          </a:p>
          <a:p>
            <a:endParaRPr lang="en-US" dirty="0"/>
          </a:p>
        </p:txBody>
      </p:sp>
      <p:pic>
        <p:nvPicPr>
          <p:cNvPr id="4" name="Picture 3">
            <a:extLst>
              <a:ext uri="{FF2B5EF4-FFF2-40B4-BE49-F238E27FC236}">
                <a16:creationId xmlns:a16="http://schemas.microsoft.com/office/drawing/2014/main" id="{E6D9A8A0-3FD8-EE4B-9FD0-BA5CCDBD6863}"/>
              </a:ext>
            </a:extLst>
          </p:cNvPr>
          <p:cNvPicPr>
            <a:picLocks noChangeAspect="1"/>
          </p:cNvPicPr>
          <p:nvPr/>
        </p:nvPicPr>
        <p:blipFill>
          <a:blip r:embed="rId3"/>
          <a:stretch>
            <a:fillRect/>
          </a:stretch>
        </p:blipFill>
        <p:spPr>
          <a:xfrm>
            <a:off x="2871725" y="3926866"/>
            <a:ext cx="6105698" cy="1491733"/>
          </a:xfrm>
          <a:prstGeom prst="rect">
            <a:avLst/>
          </a:prstGeom>
        </p:spPr>
      </p:pic>
      <p:pic>
        <p:nvPicPr>
          <p:cNvPr id="5" name="Picture 4">
            <a:extLst>
              <a:ext uri="{FF2B5EF4-FFF2-40B4-BE49-F238E27FC236}">
                <a16:creationId xmlns:a16="http://schemas.microsoft.com/office/drawing/2014/main" id="{A866E09C-3BAF-F64C-A12E-AEBEE4D6E5C9}"/>
              </a:ext>
            </a:extLst>
          </p:cNvPr>
          <p:cNvPicPr>
            <a:picLocks noChangeAspect="1"/>
          </p:cNvPicPr>
          <p:nvPr/>
        </p:nvPicPr>
        <p:blipFill>
          <a:blip r:embed="rId4"/>
          <a:stretch>
            <a:fillRect/>
          </a:stretch>
        </p:blipFill>
        <p:spPr>
          <a:xfrm rot="-60000">
            <a:off x="2539110" y="1746645"/>
            <a:ext cx="6425609" cy="1511908"/>
          </a:xfrm>
          <a:prstGeom prst="rect">
            <a:avLst/>
          </a:prstGeom>
        </p:spPr>
      </p:pic>
    </p:spTree>
    <p:extLst>
      <p:ext uri="{BB962C8B-B14F-4D97-AF65-F5344CB8AC3E}">
        <p14:creationId xmlns:p14="http://schemas.microsoft.com/office/powerpoint/2010/main" val="3227920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 Results</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Eastern Armenian:</a:t>
            </a:r>
          </a:p>
          <a:p>
            <a:endParaRPr lang="en-US" dirty="0"/>
          </a:p>
          <a:p>
            <a:endParaRPr lang="en-US" dirty="0"/>
          </a:p>
          <a:p>
            <a:endParaRPr lang="en-US" dirty="0"/>
          </a:p>
          <a:p>
            <a:endParaRPr lang="en-US" dirty="0"/>
          </a:p>
          <a:p>
            <a:r>
              <a:rPr lang="en-US" dirty="0"/>
              <a:t>Thai:</a:t>
            </a:r>
          </a:p>
          <a:p>
            <a:endParaRPr lang="en-US" dirty="0"/>
          </a:p>
          <a:p>
            <a:endParaRPr lang="en-US" dirty="0"/>
          </a:p>
        </p:txBody>
      </p:sp>
      <p:pic>
        <p:nvPicPr>
          <p:cNvPr id="7" name="Picture 6">
            <a:extLst>
              <a:ext uri="{FF2B5EF4-FFF2-40B4-BE49-F238E27FC236}">
                <a16:creationId xmlns:a16="http://schemas.microsoft.com/office/drawing/2014/main" id="{AF5C4A77-052A-884B-82FE-0AD918D646B0}"/>
              </a:ext>
            </a:extLst>
          </p:cNvPr>
          <p:cNvPicPr>
            <a:picLocks noChangeAspect="1"/>
          </p:cNvPicPr>
          <p:nvPr/>
        </p:nvPicPr>
        <p:blipFill>
          <a:blip r:embed="rId3"/>
          <a:stretch>
            <a:fillRect/>
          </a:stretch>
        </p:blipFill>
        <p:spPr>
          <a:xfrm>
            <a:off x="1289050" y="2311695"/>
            <a:ext cx="7226300" cy="1447800"/>
          </a:xfrm>
          <a:prstGeom prst="rect">
            <a:avLst/>
          </a:prstGeom>
        </p:spPr>
      </p:pic>
      <p:pic>
        <p:nvPicPr>
          <p:cNvPr id="8" name="Picture 7">
            <a:extLst>
              <a:ext uri="{FF2B5EF4-FFF2-40B4-BE49-F238E27FC236}">
                <a16:creationId xmlns:a16="http://schemas.microsoft.com/office/drawing/2014/main" id="{6663383D-C9E7-2F49-A25A-69935D930569}"/>
              </a:ext>
            </a:extLst>
          </p:cNvPr>
          <p:cNvPicPr>
            <a:picLocks noChangeAspect="1"/>
          </p:cNvPicPr>
          <p:nvPr/>
        </p:nvPicPr>
        <p:blipFill>
          <a:blip r:embed="rId4"/>
          <a:stretch>
            <a:fillRect/>
          </a:stretch>
        </p:blipFill>
        <p:spPr>
          <a:xfrm>
            <a:off x="1733550" y="4546747"/>
            <a:ext cx="6781800" cy="1485900"/>
          </a:xfrm>
          <a:prstGeom prst="rect">
            <a:avLst/>
          </a:prstGeom>
        </p:spPr>
      </p:pic>
    </p:spTree>
    <p:extLst>
      <p:ext uri="{BB962C8B-B14F-4D97-AF65-F5344CB8AC3E}">
        <p14:creationId xmlns:p14="http://schemas.microsoft.com/office/powerpoint/2010/main" val="2282262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 Results</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a:xfrm>
            <a:off x="628650" y="1825625"/>
            <a:ext cx="3964216" cy="4351338"/>
          </a:xfrm>
        </p:spPr>
        <p:txBody>
          <a:bodyPr/>
          <a:lstStyle/>
          <a:p>
            <a:r>
              <a:rPr lang="en-US" dirty="0"/>
              <a:t>Overall distributions</a:t>
            </a:r>
          </a:p>
          <a:p>
            <a:pPr lvl="1"/>
            <a:r>
              <a:rPr lang="en-US" dirty="0" err="1"/>
              <a:t>Prevoiced</a:t>
            </a:r>
            <a:r>
              <a:rPr lang="en-US" dirty="0"/>
              <a:t> (negative VOT)</a:t>
            </a:r>
          </a:p>
          <a:p>
            <a:pPr lvl="1"/>
            <a:endParaRPr lang="en-US" dirty="0"/>
          </a:p>
          <a:p>
            <a:pPr lvl="1"/>
            <a:r>
              <a:rPr lang="en-US" dirty="0"/>
              <a:t>Voiceless unaspirated (short-lag VOT)</a:t>
            </a:r>
          </a:p>
          <a:p>
            <a:pPr lvl="1"/>
            <a:endParaRPr lang="en-US" dirty="0"/>
          </a:p>
          <a:p>
            <a:pPr lvl="1"/>
            <a:r>
              <a:rPr lang="en-US" dirty="0"/>
              <a:t>Voiceless aspirated (long-lag VOT)  </a:t>
            </a:r>
          </a:p>
        </p:txBody>
      </p:sp>
      <p:pic>
        <p:nvPicPr>
          <p:cNvPr id="5" name="Picture 4">
            <a:extLst>
              <a:ext uri="{FF2B5EF4-FFF2-40B4-BE49-F238E27FC236}">
                <a16:creationId xmlns:a16="http://schemas.microsoft.com/office/drawing/2014/main" id="{C2BF2EFF-5E58-BE4A-95EA-8D1476E75556}"/>
              </a:ext>
            </a:extLst>
          </p:cNvPr>
          <p:cNvPicPr>
            <a:picLocks noChangeAspect="1"/>
          </p:cNvPicPr>
          <p:nvPr/>
        </p:nvPicPr>
        <p:blipFill>
          <a:blip r:embed="rId3"/>
          <a:stretch>
            <a:fillRect/>
          </a:stretch>
        </p:blipFill>
        <p:spPr>
          <a:xfrm>
            <a:off x="4913010" y="1690689"/>
            <a:ext cx="3797974" cy="5167311"/>
          </a:xfrm>
          <a:prstGeom prst="rect">
            <a:avLst/>
          </a:prstGeom>
        </p:spPr>
      </p:pic>
      <p:sp>
        <p:nvSpPr>
          <p:cNvPr id="6" name="Oval 5">
            <a:extLst>
              <a:ext uri="{FF2B5EF4-FFF2-40B4-BE49-F238E27FC236}">
                <a16:creationId xmlns:a16="http://schemas.microsoft.com/office/drawing/2014/main" id="{3F83DF74-DD6B-4940-8FBC-980CD8E836D6}"/>
              </a:ext>
            </a:extLst>
          </p:cNvPr>
          <p:cNvSpPr/>
          <p:nvPr/>
        </p:nvSpPr>
        <p:spPr>
          <a:xfrm>
            <a:off x="5790108" y="2402958"/>
            <a:ext cx="865877" cy="4263656"/>
          </a:xfrm>
          <a:prstGeom prst="ellipse">
            <a:avLst/>
          </a:prstGeom>
          <a:noFill/>
          <a:ln w="28575"/>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5A9E7B9F-4EBA-CB48-B014-65ACF70C1252}"/>
              </a:ext>
            </a:extLst>
          </p:cNvPr>
          <p:cNvCxnSpPr>
            <a:cxnSpLocks/>
          </p:cNvCxnSpPr>
          <p:nvPr/>
        </p:nvCxnSpPr>
        <p:spPr>
          <a:xfrm>
            <a:off x="3987209" y="2498651"/>
            <a:ext cx="1998921" cy="212651"/>
          </a:xfrm>
          <a:prstGeom prst="line">
            <a:avLst/>
          </a:prstGeom>
        </p:spPr>
        <p:style>
          <a:lnRef idx="1">
            <a:schemeClr val="accent2"/>
          </a:lnRef>
          <a:fillRef idx="0">
            <a:schemeClr val="accent2"/>
          </a:fillRef>
          <a:effectRef idx="0">
            <a:schemeClr val="accent2"/>
          </a:effectRef>
          <a:fontRef idx="minor">
            <a:schemeClr val="tx1"/>
          </a:fontRef>
        </p:style>
      </p:cxnSp>
      <p:sp>
        <p:nvSpPr>
          <p:cNvPr id="11" name="Oval 10">
            <a:extLst>
              <a:ext uri="{FF2B5EF4-FFF2-40B4-BE49-F238E27FC236}">
                <a16:creationId xmlns:a16="http://schemas.microsoft.com/office/drawing/2014/main" id="{7F2BB957-A6B9-6B4B-96CC-F980B7602A75}"/>
              </a:ext>
            </a:extLst>
          </p:cNvPr>
          <p:cNvSpPr/>
          <p:nvPr/>
        </p:nvSpPr>
        <p:spPr>
          <a:xfrm>
            <a:off x="6730423" y="1690689"/>
            <a:ext cx="272206" cy="5032375"/>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AEEB2A6-ACDD-E149-9051-28B3533C42E5}"/>
              </a:ext>
            </a:extLst>
          </p:cNvPr>
          <p:cNvSpPr/>
          <p:nvPr/>
        </p:nvSpPr>
        <p:spPr>
          <a:xfrm>
            <a:off x="7028126" y="2413588"/>
            <a:ext cx="520990" cy="4277575"/>
          </a:xfrm>
          <a:prstGeom prst="ellipse">
            <a:avLst/>
          </a:prstGeom>
          <a:noFill/>
          <a:ln w="28575"/>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D06FCD9B-AF5A-AF43-B04E-AB0D459F0691}"/>
              </a:ext>
            </a:extLst>
          </p:cNvPr>
          <p:cNvCxnSpPr/>
          <p:nvPr/>
        </p:nvCxnSpPr>
        <p:spPr>
          <a:xfrm flipV="1">
            <a:off x="4157330" y="3359888"/>
            <a:ext cx="2573093" cy="2232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FDC71AB-9F75-E241-AEF5-C0D83E4B3583}"/>
              </a:ext>
            </a:extLst>
          </p:cNvPr>
          <p:cNvCxnSpPr/>
          <p:nvPr/>
        </p:nvCxnSpPr>
        <p:spPr>
          <a:xfrm>
            <a:off x="3572540" y="5061098"/>
            <a:ext cx="3604437" cy="1392865"/>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13806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E12-B42F-D84A-A6D4-1E40F9A9FAD3}"/>
              </a:ext>
            </a:extLst>
          </p:cNvPr>
          <p:cNvSpPr>
            <a:spLocks noGrp="1"/>
          </p:cNvSpPr>
          <p:nvPr>
            <p:ph type="title"/>
          </p:nvPr>
        </p:nvSpPr>
        <p:spPr/>
        <p:txBody>
          <a:bodyPr/>
          <a:lstStyle/>
          <a:p>
            <a:r>
              <a:rPr lang="en-US" dirty="0" err="1"/>
              <a:t>Lisker</a:t>
            </a:r>
            <a:r>
              <a:rPr lang="en-US" dirty="0"/>
              <a:t> &amp; Abramson (1964)</a:t>
            </a:r>
          </a:p>
        </p:txBody>
      </p:sp>
      <p:sp>
        <p:nvSpPr>
          <p:cNvPr id="3" name="Content Placeholder 2">
            <a:extLst>
              <a:ext uri="{FF2B5EF4-FFF2-40B4-BE49-F238E27FC236}">
                <a16:creationId xmlns:a16="http://schemas.microsoft.com/office/drawing/2014/main" id="{E369D2CD-A411-594F-A0B4-DFD34E45D219}"/>
              </a:ext>
            </a:extLst>
          </p:cNvPr>
          <p:cNvSpPr>
            <a:spLocks noGrp="1"/>
          </p:cNvSpPr>
          <p:nvPr>
            <p:ph idx="1"/>
          </p:nvPr>
        </p:nvSpPr>
        <p:spPr/>
        <p:txBody>
          <a:bodyPr/>
          <a:lstStyle/>
          <a:p>
            <a:r>
              <a:rPr lang="en-US" dirty="0"/>
              <a:t>Discussion</a:t>
            </a:r>
          </a:p>
        </p:txBody>
      </p:sp>
    </p:spTree>
    <p:extLst>
      <p:ext uri="{BB962C8B-B14F-4D97-AF65-F5344CB8AC3E}">
        <p14:creationId xmlns:p14="http://schemas.microsoft.com/office/powerpoint/2010/main" val="406024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8E1B7-B5BC-1646-8FD3-65D834E8A058}"/>
              </a:ext>
            </a:extLst>
          </p:cNvPr>
          <p:cNvSpPr>
            <a:spLocks noGrp="1"/>
          </p:cNvSpPr>
          <p:nvPr>
            <p:ph type="title"/>
          </p:nvPr>
        </p:nvSpPr>
        <p:spPr/>
        <p:txBody>
          <a:bodyPr/>
          <a:lstStyle/>
          <a:p>
            <a:r>
              <a:rPr lang="en-US" dirty="0"/>
              <a:t>Experimental studies in phonology</a:t>
            </a:r>
          </a:p>
        </p:txBody>
      </p:sp>
      <p:sp>
        <p:nvSpPr>
          <p:cNvPr id="3" name="Content Placeholder 2">
            <a:extLst>
              <a:ext uri="{FF2B5EF4-FFF2-40B4-BE49-F238E27FC236}">
                <a16:creationId xmlns:a16="http://schemas.microsoft.com/office/drawing/2014/main" id="{0B67E775-9E43-974C-838B-0D86B8A4D6F6}"/>
              </a:ext>
            </a:extLst>
          </p:cNvPr>
          <p:cNvSpPr>
            <a:spLocks noGrp="1"/>
          </p:cNvSpPr>
          <p:nvPr>
            <p:ph idx="1"/>
          </p:nvPr>
        </p:nvSpPr>
        <p:spPr/>
        <p:txBody>
          <a:bodyPr>
            <a:normAutofit/>
          </a:bodyPr>
          <a:lstStyle/>
          <a:p>
            <a:r>
              <a:rPr lang="en-US" dirty="0"/>
              <a:t>Can phonetics be non-experimental?</a:t>
            </a:r>
          </a:p>
          <a:p>
            <a:r>
              <a:rPr lang="en-US" dirty="0"/>
              <a:t>Can phonology be non-experimental?</a:t>
            </a:r>
          </a:p>
          <a:p>
            <a:r>
              <a:rPr lang="en-US" dirty="0"/>
              <a:t>Why do we need experimental Phonology?</a:t>
            </a:r>
          </a:p>
          <a:p>
            <a:r>
              <a:rPr lang="en-US" dirty="0"/>
              <a:t>Possible answers: </a:t>
            </a:r>
          </a:p>
          <a:p>
            <a:pPr lvl="1"/>
            <a:r>
              <a:rPr lang="en-US" dirty="0"/>
              <a:t>verification of phonological claims</a:t>
            </a:r>
          </a:p>
          <a:p>
            <a:pPr lvl="1"/>
            <a:r>
              <a:rPr lang="en-US" dirty="0"/>
              <a:t>perception and production of phonological contrasts</a:t>
            </a:r>
          </a:p>
          <a:p>
            <a:pPr lvl="1"/>
            <a:r>
              <a:rPr lang="en-US" dirty="0"/>
              <a:t>assessment of distinctive features </a:t>
            </a:r>
          </a:p>
          <a:p>
            <a:pPr lvl="1"/>
            <a:r>
              <a:rPr lang="en-US" dirty="0"/>
              <a:t>studies in lexical representation </a:t>
            </a:r>
          </a:p>
        </p:txBody>
      </p:sp>
    </p:spTree>
    <p:extLst>
      <p:ext uri="{BB962C8B-B14F-4D97-AF65-F5344CB8AC3E}">
        <p14:creationId xmlns:p14="http://schemas.microsoft.com/office/powerpoint/2010/main" val="3704046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AA777-ABCD-1143-A640-D81444B79413}"/>
              </a:ext>
            </a:extLst>
          </p:cNvPr>
          <p:cNvSpPr>
            <a:spLocks noGrp="1"/>
          </p:cNvSpPr>
          <p:nvPr>
            <p:ph type="title"/>
          </p:nvPr>
        </p:nvSpPr>
        <p:spPr/>
        <p:txBody>
          <a:bodyPr/>
          <a:lstStyle/>
          <a:p>
            <a:r>
              <a:rPr lang="en-US" dirty="0"/>
              <a:t>Kessinger &amp; Blumstein (1997)</a:t>
            </a:r>
          </a:p>
        </p:txBody>
      </p:sp>
      <p:sp>
        <p:nvSpPr>
          <p:cNvPr id="3" name="Content Placeholder 2">
            <a:extLst>
              <a:ext uri="{FF2B5EF4-FFF2-40B4-BE49-F238E27FC236}">
                <a16:creationId xmlns:a16="http://schemas.microsoft.com/office/drawing/2014/main" id="{7B304A07-A90C-3F47-BDB4-E18721E4B426}"/>
              </a:ext>
            </a:extLst>
          </p:cNvPr>
          <p:cNvSpPr>
            <a:spLocks noGrp="1"/>
          </p:cNvSpPr>
          <p:nvPr>
            <p:ph idx="1"/>
          </p:nvPr>
        </p:nvSpPr>
        <p:spPr/>
        <p:txBody>
          <a:bodyPr/>
          <a:lstStyle/>
          <a:p>
            <a:r>
              <a:rPr lang="en-US" dirty="0"/>
              <a:t>“Effects of speaking rate on voice-onset time in Thai, French, and English”</a:t>
            </a:r>
          </a:p>
          <a:p>
            <a:r>
              <a:rPr lang="en-US" b="1" i="1" dirty="0"/>
              <a:t>Hypothesis</a:t>
            </a:r>
            <a:r>
              <a:rPr lang="en-US" dirty="0"/>
              <a:t>: speaking rate affects VOT in languages asymmetrically: </a:t>
            </a:r>
          </a:p>
          <a:p>
            <a:pPr lvl="1"/>
            <a:r>
              <a:rPr lang="en-US" dirty="0"/>
              <a:t>Only </a:t>
            </a:r>
            <a:r>
              <a:rPr lang="en-US" dirty="0" err="1"/>
              <a:t>prevoicing</a:t>
            </a:r>
            <a:r>
              <a:rPr lang="en-US" dirty="0"/>
              <a:t> and aspiration are lengthened in languages in slower speech; short-lag VOT is not.</a:t>
            </a:r>
          </a:p>
        </p:txBody>
      </p:sp>
    </p:spTree>
    <p:extLst>
      <p:ext uri="{BB962C8B-B14F-4D97-AF65-F5344CB8AC3E}">
        <p14:creationId xmlns:p14="http://schemas.microsoft.com/office/powerpoint/2010/main" val="2192132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AA777-ABCD-1143-A640-D81444B79413}"/>
              </a:ext>
            </a:extLst>
          </p:cNvPr>
          <p:cNvSpPr>
            <a:spLocks noGrp="1"/>
          </p:cNvSpPr>
          <p:nvPr>
            <p:ph type="title"/>
          </p:nvPr>
        </p:nvSpPr>
        <p:spPr/>
        <p:txBody>
          <a:bodyPr/>
          <a:lstStyle/>
          <a:p>
            <a:r>
              <a:rPr lang="en-US" dirty="0"/>
              <a:t>Kessinger &amp; Blumstein (1997)</a:t>
            </a:r>
          </a:p>
        </p:txBody>
      </p:sp>
      <p:sp>
        <p:nvSpPr>
          <p:cNvPr id="3" name="Content Placeholder 2">
            <a:extLst>
              <a:ext uri="{FF2B5EF4-FFF2-40B4-BE49-F238E27FC236}">
                <a16:creationId xmlns:a16="http://schemas.microsoft.com/office/drawing/2014/main" id="{7B304A07-A90C-3F47-BDB4-E18721E4B426}"/>
              </a:ext>
            </a:extLst>
          </p:cNvPr>
          <p:cNvSpPr>
            <a:spLocks noGrp="1"/>
          </p:cNvSpPr>
          <p:nvPr>
            <p:ph idx="1"/>
          </p:nvPr>
        </p:nvSpPr>
        <p:spPr>
          <a:xfrm>
            <a:off x="628650" y="1825625"/>
            <a:ext cx="7886700" cy="4351338"/>
          </a:xfrm>
        </p:spPr>
        <p:txBody>
          <a:bodyPr>
            <a:normAutofit lnSpcReduction="10000"/>
          </a:bodyPr>
          <a:lstStyle/>
          <a:p>
            <a:r>
              <a:rPr lang="en-US" dirty="0"/>
              <a:t>Participants, stimuli, procedure: </a:t>
            </a:r>
          </a:p>
          <a:p>
            <a:pPr lvl="1"/>
            <a:r>
              <a:rPr lang="en-US" dirty="0"/>
              <a:t>4 native speakers each</a:t>
            </a:r>
            <a:r>
              <a:rPr lang="ru-RU" dirty="0"/>
              <a:t> </a:t>
            </a:r>
            <a:r>
              <a:rPr lang="en-US" dirty="0"/>
              <a:t>of Thai, English, French</a:t>
            </a:r>
          </a:p>
          <a:p>
            <a:pPr lvl="1"/>
            <a:r>
              <a:rPr lang="en-US" dirty="0"/>
              <a:t>20 sets of minimal or near-minimal pairs of CV(C) words beginning with labial and alveolar stops</a:t>
            </a:r>
          </a:p>
          <a:p>
            <a:pPr lvl="1"/>
            <a:r>
              <a:rPr lang="en-US" dirty="0"/>
              <a:t>5 repetitions of each word</a:t>
            </a:r>
          </a:p>
          <a:p>
            <a:pPr lvl="1"/>
            <a:r>
              <a:rPr lang="en-US" dirty="0"/>
              <a:t>Three rate conditions: isolated, slow, fast</a:t>
            </a:r>
          </a:p>
          <a:p>
            <a:pPr lvl="1"/>
            <a:r>
              <a:rPr lang="en-US" dirty="0"/>
              <a:t>Carrier phrase </a:t>
            </a:r>
          </a:p>
          <a:p>
            <a:pPr lvl="2"/>
            <a:r>
              <a:rPr lang="en-US" altLang="en-US" dirty="0"/>
              <a:t>‘Speak ([</a:t>
            </a:r>
            <a:r>
              <a:rPr lang="en-US" altLang="en-US" dirty="0" err="1"/>
              <a:t>spik</a:t>
            </a:r>
            <a:r>
              <a:rPr lang="en-US" altLang="en-US" dirty="0"/>
              <a:t>]) ___ again’ (English) </a:t>
            </a:r>
          </a:p>
          <a:p>
            <a:pPr lvl="2"/>
            <a:r>
              <a:rPr lang="en-US" altLang="en-US" dirty="0"/>
              <a:t>‘</a:t>
            </a:r>
            <a:r>
              <a:rPr lang="en-US" altLang="en-US" dirty="0" err="1"/>
              <a:t>Dites</a:t>
            </a:r>
            <a:r>
              <a:rPr lang="en-US" altLang="en-US" dirty="0"/>
              <a:t> ([</a:t>
            </a:r>
            <a:r>
              <a:rPr lang="en-US" altLang="en-US" dirty="0" err="1"/>
              <a:t>dit</a:t>
            </a:r>
            <a:r>
              <a:rPr lang="en-US" altLang="en-US" dirty="0"/>
              <a:t>]) ___ encore </a:t>
            </a:r>
            <a:r>
              <a:rPr lang="en-US" altLang="en-US" dirty="0" err="1"/>
              <a:t>une</a:t>
            </a:r>
            <a:r>
              <a:rPr lang="en-US" altLang="en-US" dirty="0"/>
              <a:t> </a:t>
            </a:r>
            <a:r>
              <a:rPr lang="en-US" altLang="en-US" dirty="0" err="1"/>
              <a:t>fois’</a:t>
            </a:r>
            <a:r>
              <a:rPr lang="en-US" altLang="en-US" dirty="0"/>
              <a:t> (French) </a:t>
            </a:r>
          </a:p>
          <a:p>
            <a:pPr lvl="2"/>
            <a:r>
              <a:rPr lang="en-US" altLang="en-US" dirty="0"/>
              <a:t>‘</a:t>
            </a:r>
            <a:r>
              <a:rPr lang="en-US" altLang="en-US" dirty="0" err="1"/>
              <a:t>Phûut</a:t>
            </a:r>
            <a:r>
              <a:rPr lang="en-US" altLang="en-US" dirty="0"/>
              <a:t> ([</a:t>
            </a:r>
            <a:r>
              <a:rPr lang="en-US" altLang="en-US" dirty="0" err="1"/>
              <a:t>phut</a:t>
            </a:r>
            <a:r>
              <a:rPr lang="en-US" altLang="en-US" dirty="0"/>
              <a:t>]) ___  </a:t>
            </a:r>
            <a:r>
              <a:rPr lang="en-US" altLang="en-US" dirty="0" err="1"/>
              <a:t>ikrang</a:t>
            </a:r>
            <a:r>
              <a:rPr lang="en-US" altLang="en-US" dirty="0"/>
              <a:t>’ (Thai)</a:t>
            </a:r>
          </a:p>
          <a:p>
            <a:r>
              <a:rPr lang="en-US" dirty="0"/>
              <a:t>Analysis</a:t>
            </a:r>
          </a:p>
          <a:p>
            <a:pPr lvl="1"/>
            <a:r>
              <a:rPr lang="en-US" dirty="0"/>
              <a:t>Measurements of VOT durations and word durations</a:t>
            </a:r>
          </a:p>
          <a:p>
            <a:pPr lvl="1"/>
            <a:endParaRPr lang="en-US" dirty="0"/>
          </a:p>
        </p:txBody>
      </p:sp>
      <p:pic>
        <p:nvPicPr>
          <p:cNvPr id="1026" name="Picture 2" descr="page5image5892592">
            <a:extLst>
              <a:ext uri="{FF2B5EF4-FFF2-40B4-BE49-F238E27FC236}">
                <a16:creationId xmlns:a16="http://schemas.microsoft.com/office/drawing/2014/main" id="{E78CE954-D13A-DB42-9FB4-AFF74CF322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75" y="373063"/>
            <a:ext cx="254000" cy="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age5image5836016">
            <a:extLst>
              <a:ext uri="{FF2B5EF4-FFF2-40B4-BE49-F238E27FC236}">
                <a16:creationId xmlns:a16="http://schemas.microsoft.com/office/drawing/2014/main" id="{79D5D485-DA09-5D49-92E2-9187EEF978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75" y="373063"/>
            <a:ext cx="254000" cy="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8827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12046-E70B-DE40-9861-CA52762F2E1D}"/>
              </a:ext>
            </a:extLst>
          </p:cNvPr>
          <p:cNvSpPr>
            <a:spLocks noGrp="1"/>
          </p:cNvSpPr>
          <p:nvPr>
            <p:ph type="title"/>
          </p:nvPr>
        </p:nvSpPr>
        <p:spPr/>
        <p:txBody>
          <a:bodyPr/>
          <a:lstStyle/>
          <a:p>
            <a:r>
              <a:rPr lang="en-US" dirty="0"/>
              <a:t>Kessinger &amp; Blumstein (1997)</a:t>
            </a:r>
          </a:p>
        </p:txBody>
      </p:sp>
      <p:sp>
        <p:nvSpPr>
          <p:cNvPr id="3" name="Content Placeholder 2">
            <a:extLst>
              <a:ext uri="{FF2B5EF4-FFF2-40B4-BE49-F238E27FC236}">
                <a16:creationId xmlns:a16="http://schemas.microsoft.com/office/drawing/2014/main" id="{E59572B7-3EFF-6A49-865C-B02E868FAC4E}"/>
              </a:ext>
            </a:extLst>
          </p:cNvPr>
          <p:cNvSpPr>
            <a:spLocks noGrp="1"/>
          </p:cNvSpPr>
          <p:nvPr>
            <p:ph idx="1"/>
          </p:nvPr>
        </p:nvSpPr>
        <p:spPr>
          <a:xfrm>
            <a:off x="628649" y="1825625"/>
            <a:ext cx="4506877" cy="4351338"/>
          </a:xfrm>
        </p:spPr>
        <p:txBody>
          <a:bodyPr>
            <a:normAutofit lnSpcReduction="10000"/>
          </a:bodyPr>
          <a:lstStyle/>
          <a:p>
            <a:r>
              <a:rPr lang="en-US" dirty="0"/>
              <a:t>Results: Word duration</a:t>
            </a:r>
          </a:p>
          <a:p>
            <a:pPr lvl="1"/>
            <a:r>
              <a:rPr lang="en-US" dirty="0"/>
              <a:t>Thai</a:t>
            </a:r>
          </a:p>
          <a:p>
            <a:pPr lvl="2"/>
            <a:r>
              <a:rPr lang="en-US" dirty="0"/>
              <a:t>Fast: M = 211 </a:t>
            </a:r>
            <a:r>
              <a:rPr lang="en-US" dirty="0" err="1"/>
              <a:t>ms</a:t>
            </a:r>
            <a:r>
              <a:rPr lang="en-US" dirty="0"/>
              <a:t> (SD = 37)</a:t>
            </a:r>
          </a:p>
          <a:p>
            <a:pPr lvl="2"/>
            <a:r>
              <a:rPr lang="en-US" dirty="0"/>
              <a:t>Slow: M = 430 </a:t>
            </a:r>
            <a:r>
              <a:rPr lang="en-US" dirty="0" err="1"/>
              <a:t>ms</a:t>
            </a:r>
            <a:r>
              <a:rPr lang="en-US" dirty="0"/>
              <a:t> (SD = 69)</a:t>
            </a:r>
          </a:p>
          <a:p>
            <a:pPr lvl="2"/>
            <a:r>
              <a:rPr lang="en-US" dirty="0"/>
              <a:t>Isolated: M = 473 </a:t>
            </a:r>
            <a:r>
              <a:rPr lang="en-US" dirty="0" err="1"/>
              <a:t>ms</a:t>
            </a:r>
            <a:r>
              <a:rPr lang="en-US" dirty="0"/>
              <a:t>, (SD=70)</a:t>
            </a:r>
          </a:p>
          <a:p>
            <a:pPr lvl="1"/>
            <a:r>
              <a:rPr lang="en-US" dirty="0"/>
              <a:t>French</a:t>
            </a:r>
          </a:p>
          <a:p>
            <a:pPr lvl="2"/>
            <a:r>
              <a:rPr lang="en-US" dirty="0"/>
              <a:t>Fast: M = 281 </a:t>
            </a:r>
            <a:r>
              <a:rPr lang="en-US" dirty="0" err="1"/>
              <a:t>ms</a:t>
            </a:r>
            <a:r>
              <a:rPr lang="en-US" dirty="0"/>
              <a:t> (SD = 106)</a:t>
            </a:r>
          </a:p>
          <a:p>
            <a:pPr lvl="2"/>
            <a:r>
              <a:rPr lang="en-US" dirty="0"/>
              <a:t>Slow: M = 425 </a:t>
            </a:r>
            <a:r>
              <a:rPr lang="en-US" dirty="0" err="1"/>
              <a:t>ms</a:t>
            </a:r>
            <a:r>
              <a:rPr lang="en-US" dirty="0"/>
              <a:t> (SD = 64)</a:t>
            </a:r>
          </a:p>
          <a:p>
            <a:pPr lvl="2"/>
            <a:r>
              <a:rPr lang="en-US" dirty="0"/>
              <a:t>Isolated: M = 433 </a:t>
            </a:r>
            <a:r>
              <a:rPr lang="en-US" dirty="0" err="1"/>
              <a:t>ms</a:t>
            </a:r>
            <a:r>
              <a:rPr lang="en-US" dirty="0"/>
              <a:t>, (SD=64)</a:t>
            </a:r>
          </a:p>
          <a:p>
            <a:pPr lvl="1"/>
            <a:r>
              <a:rPr lang="en-US" dirty="0"/>
              <a:t>English</a:t>
            </a:r>
          </a:p>
          <a:p>
            <a:pPr lvl="2"/>
            <a:r>
              <a:rPr lang="en-US" dirty="0"/>
              <a:t>Fast: M = 221 </a:t>
            </a:r>
            <a:r>
              <a:rPr lang="en-US" dirty="0" err="1"/>
              <a:t>ms</a:t>
            </a:r>
            <a:r>
              <a:rPr lang="en-US" dirty="0"/>
              <a:t> (SD = 23)</a:t>
            </a:r>
          </a:p>
          <a:p>
            <a:pPr lvl="2"/>
            <a:r>
              <a:rPr lang="en-US" dirty="0"/>
              <a:t>Slow: M = 385 </a:t>
            </a:r>
            <a:r>
              <a:rPr lang="en-US" dirty="0" err="1"/>
              <a:t>ms</a:t>
            </a:r>
            <a:r>
              <a:rPr lang="en-US" dirty="0"/>
              <a:t> (SD = 39)</a:t>
            </a:r>
          </a:p>
          <a:p>
            <a:pPr lvl="2"/>
            <a:r>
              <a:rPr lang="en-US" dirty="0"/>
              <a:t>Isolated: M = 469 </a:t>
            </a:r>
            <a:r>
              <a:rPr lang="en-US" dirty="0" err="1"/>
              <a:t>ms</a:t>
            </a:r>
            <a:r>
              <a:rPr lang="en-US" dirty="0"/>
              <a:t>, (SD=59)</a:t>
            </a:r>
          </a:p>
        </p:txBody>
      </p:sp>
      <p:pic>
        <p:nvPicPr>
          <p:cNvPr id="4" name="Picture 3">
            <a:extLst>
              <a:ext uri="{FF2B5EF4-FFF2-40B4-BE49-F238E27FC236}">
                <a16:creationId xmlns:a16="http://schemas.microsoft.com/office/drawing/2014/main" id="{886D77BE-6D9A-114B-BB60-D2EC1658D723}"/>
              </a:ext>
            </a:extLst>
          </p:cNvPr>
          <p:cNvPicPr>
            <a:picLocks noChangeAspect="1"/>
          </p:cNvPicPr>
          <p:nvPr/>
        </p:nvPicPr>
        <p:blipFill>
          <a:blip r:embed="rId2"/>
          <a:stretch>
            <a:fillRect/>
          </a:stretch>
        </p:blipFill>
        <p:spPr>
          <a:xfrm>
            <a:off x="5135526" y="1485106"/>
            <a:ext cx="3692875" cy="5032375"/>
          </a:xfrm>
          <a:prstGeom prst="rect">
            <a:avLst/>
          </a:prstGeom>
        </p:spPr>
      </p:pic>
    </p:spTree>
    <p:extLst>
      <p:ext uri="{BB962C8B-B14F-4D97-AF65-F5344CB8AC3E}">
        <p14:creationId xmlns:p14="http://schemas.microsoft.com/office/powerpoint/2010/main" val="4030598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1CA42-639D-634A-90A7-647CD9CBEF85}"/>
              </a:ext>
            </a:extLst>
          </p:cNvPr>
          <p:cNvSpPr>
            <a:spLocks noGrp="1"/>
          </p:cNvSpPr>
          <p:nvPr>
            <p:ph type="title"/>
          </p:nvPr>
        </p:nvSpPr>
        <p:spPr/>
        <p:txBody>
          <a:bodyPr/>
          <a:lstStyle/>
          <a:p>
            <a:r>
              <a:rPr lang="en-US" dirty="0"/>
              <a:t>Kessinger &amp; Blumstein (1997)</a:t>
            </a:r>
          </a:p>
        </p:txBody>
      </p:sp>
      <p:pic>
        <p:nvPicPr>
          <p:cNvPr id="4" name="Picture 3">
            <a:extLst>
              <a:ext uri="{FF2B5EF4-FFF2-40B4-BE49-F238E27FC236}">
                <a16:creationId xmlns:a16="http://schemas.microsoft.com/office/drawing/2014/main" id="{BBF3CB17-53AC-674D-B4EC-E7DB14F1EF56}"/>
              </a:ext>
            </a:extLst>
          </p:cNvPr>
          <p:cNvPicPr>
            <a:picLocks noChangeAspect="1"/>
          </p:cNvPicPr>
          <p:nvPr/>
        </p:nvPicPr>
        <p:blipFill>
          <a:blip r:embed="rId2"/>
          <a:stretch>
            <a:fillRect/>
          </a:stretch>
        </p:blipFill>
        <p:spPr>
          <a:xfrm>
            <a:off x="4572000" y="1493516"/>
            <a:ext cx="3943350" cy="5236893"/>
          </a:xfrm>
          <a:prstGeom prst="rect">
            <a:avLst/>
          </a:prstGeom>
        </p:spPr>
      </p:pic>
      <p:sp>
        <p:nvSpPr>
          <p:cNvPr id="3" name="Content Placeholder 2">
            <a:extLst>
              <a:ext uri="{FF2B5EF4-FFF2-40B4-BE49-F238E27FC236}">
                <a16:creationId xmlns:a16="http://schemas.microsoft.com/office/drawing/2014/main" id="{3F54D345-DFB9-5943-8595-074465743197}"/>
              </a:ext>
            </a:extLst>
          </p:cNvPr>
          <p:cNvSpPr>
            <a:spLocks noGrp="1"/>
          </p:cNvSpPr>
          <p:nvPr>
            <p:ph idx="1"/>
          </p:nvPr>
        </p:nvSpPr>
        <p:spPr>
          <a:xfrm>
            <a:off x="628649" y="1493516"/>
            <a:ext cx="4815221" cy="4683447"/>
          </a:xfrm>
        </p:spPr>
        <p:txBody>
          <a:bodyPr>
            <a:normAutofit lnSpcReduction="10000"/>
          </a:bodyPr>
          <a:lstStyle/>
          <a:p>
            <a:r>
              <a:rPr lang="en-US" sz="2400" dirty="0"/>
              <a:t>Results: VOT</a:t>
            </a:r>
          </a:p>
          <a:p>
            <a:pPr marL="541800" lvl="1"/>
            <a:r>
              <a:rPr lang="en-US" sz="2000" dirty="0"/>
              <a:t>Thai</a:t>
            </a:r>
          </a:p>
          <a:p>
            <a:pPr marL="783000" lvl="2"/>
            <a:r>
              <a:rPr lang="en-US" sz="1800" dirty="0"/>
              <a:t>Effect of voicing: F(2,6)=126.9, p&lt;0.0001</a:t>
            </a:r>
          </a:p>
          <a:p>
            <a:pPr marL="783000" lvl="2"/>
            <a:r>
              <a:rPr lang="en-US" sz="1800" dirty="0"/>
              <a:t>Rate*Voicing: F(4,12)= 57.0, p&lt;0.0001</a:t>
            </a:r>
          </a:p>
          <a:p>
            <a:pPr marL="1240200" lvl="3"/>
            <a:r>
              <a:rPr lang="en-US" sz="1600" dirty="0"/>
              <a:t>Voiced: Fast rate: p&lt;0.01</a:t>
            </a:r>
          </a:p>
          <a:p>
            <a:pPr marL="1240200" lvl="3"/>
            <a:r>
              <a:rPr lang="en-US" sz="1600" dirty="0"/>
              <a:t>Aspirated: Fast rate: p&lt;0.01</a:t>
            </a:r>
          </a:p>
          <a:p>
            <a:pPr marL="541800" lvl="1"/>
            <a:r>
              <a:rPr lang="en-US" sz="2000" dirty="0"/>
              <a:t>French</a:t>
            </a:r>
            <a:endParaRPr lang="en-US" sz="1600" dirty="0"/>
          </a:p>
          <a:p>
            <a:pPr marL="783000" lvl="2"/>
            <a:r>
              <a:rPr lang="en-US" sz="1800" dirty="0"/>
              <a:t>Effect of voicing: F(1,3)=487.9, p&lt;0.0001</a:t>
            </a:r>
          </a:p>
          <a:p>
            <a:pPr marL="783000" lvl="2"/>
            <a:r>
              <a:rPr lang="en-US" sz="1800" dirty="0"/>
              <a:t>Effect of Rate: F(2,6)= 6.37, p&lt;0.03</a:t>
            </a:r>
          </a:p>
          <a:p>
            <a:pPr marL="783000" lvl="2"/>
            <a:r>
              <a:rPr lang="en-US" sz="1800" dirty="0"/>
              <a:t>Rate*Voicing: F(2,6)= 5.45, p&lt;0.04</a:t>
            </a:r>
          </a:p>
          <a:p>
            <a:pPr marL="1240200" lvl="3"/>
            <a:r>
              <a:rPr lang="en-US" sz="1600" dirty="0"/>
              <a:t>Voiced: Fast rate: p &lt; 0.01</a:t>
            </a:r>
            <a:endParaRPr lang="en-US" sz="1800" dirty="0"/>
          </a:p>
          <a:p>
            <a:pPr marL="541800" lvl="1"/>
            <a:r>
              <a:rPr lang="en-US" sz="2000" dirty="0"/>
              <a:t>English</a:t>
            </a:r>
          </a:p>
          <a:p>
            <a:pPr marL="783000" lvl="2"/>
            <a:r>
              <a:rPr lang="en-US" sz="1800" dirty="0"/>
              <a:t>Effect of voicing: F(1,3)=99.9, p&lt;0.002</a:t>
            </a:r>
          </a:p>
          <a:p>
            <a:pPr marL="783000" lvl="2"/>
            <a:r>
              <a:rPr lang="en-US" sz="1800" dirty="0"/>
              <a:t>Effect of Rate: F(2,6)= 6.14, p&lt;0.04</a:t>
            </a:r>
          </a:p>
          <a:p>
            <a:pPr marL="783000" lvl="2"/>
            <a:r>
              <a:rPr lang="en-US" sz="1800" dirty="0"/>
              <a:t>Rate*Voicing: F(2,6)= 6.16, p&lt;0.04</a:t>
            </a:r>
          </a:p>
          <a:p>
            <a:pPr marL="1240200" lvl="3"/>
            <a:r>
              <a:rPr lang="en-US" sz="1600" dirty="0"/>
              <a:t>Aspirated: Fast rate: p &lt; 0.01</a:t>
            </a:r>
            <a:endParaRPr lang="en-US" dirty="0"/>
          </a:p>
        </p:txBody>
      </p:sp>
    </p:spTree>
    <p:extLst>
      <p:ext uri="{BB962C8B-B14F-4D97-AF65-F5344CB8AC3E}">
        <p14:creationId xmlns:p14="http://schemas.microsoft.com/office/powerpoint/2010/main" val="17780080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1CA42-639D-634A-90A7-647CD9CBEF85}"/>
              </a:ext>
            </a:extLst>
          </p:cNvPr>
          <p:cNvSpPr>
            <a:spLocks noGrp="1"/>
          </p:cNvSpPr>
          <p:nvPr>
            <p:ph type="title"/>
          </p:nvPr>
        </p:nvSpPr>
        <p:spPr/>
        <p:txBody>
          <a:bodyPr/>
          <a:lstStyle/>
          <a:p>
            <a:r>
              <a:rPr lang="en-US" dirty="0"/>
              <a:t>Kessinger &amp; Blumstein (1997)</a:t>
            </a:r>
          </a:p>
        </p:txBody>
      </p:sp>
      <p:sp>
        <p:nvSpPr>
          <p:cNvPr id="3" name="Content Placeholder 2">
            <a:extLst>
              <a:ext uri="{FF2B5EF4-FFF2-40B4-BE49-F238E27FC236}">
                <a16:creationId xmlns:a16="http://schemas.microsoft.com/office/drawing/2014/main" id="{3F54D345-DFB9-5943-8595-074465743197}"/>
              </a:ext>
            </a:extLst>
          </p:cNvPr>
          <p:cNvSpPr>
            <a:spLocks noGrp="1"/>
          </p:cNvSpPr>
          <p:nvPr>
            <p:ph idx="1"/>
          </p:nvPr>
        </p:nvSpPr>
        <p:spPr>
          <a:xfrm>
            <a:off x="628649" y="1690689"/>
            <a:ext cx="7886701" cy="4486274"/>
          </a:xfrm>
        </p:spPr>
        <p:txBody>
          <a:bodyPr>
            <a:normAutofit/>
          </a:bodyPr>
          <a:lstStyle/>
          <a:p>
            <a:r>
              <a:rPr lang="en-US" sz="2400" dirty="0"/>
              <a:t>Results: VOT distributions</a:t>
            </a:r>
          </a:p>
          <a:p>
            <a:r>
              <a:rPr lang="en-US" sz="2000" dirty="0"/>
              <a:t>Bilabial			         Alveolar</a:t>
            </a:r>
          </a:p>
          <a:p>
            <a:pPr marL="541800" lvl="1"/>
            <a:endParaRPr lang="en-US" dirty="0"/>
          </a:p>
        </p:txBody>
      </p:sp>
      <p:pic>
        <p:nvPicPr>
          <p:cNvPr id="5" name="Picture 4">
            <a:extLst>
              <a:ext uri="{FF2B5EF4-FFF2-40B4-BE49-F238E27FC236}">
                <a16:creationId xmlns:a16="http://schemas.microsoft.com/office/drawing/2014/main" id="{BC84F8A2-E683-7443-B174-86CA12797199}"/>
              </a:ext>
            </a:extLst>
          </p:cNvPr>
          <p:cNvPicPr>
            <a:picLocks noChangeAspect="1"/>
          </p:cNvPicPr>
          <p:nvPr/>
        </p:nvPicPr>
        <p:blipFill>
          <a:blip r:embed="rId2"/>
          <a:stretch>
            <a:fillRect/>
          </a:stretch>
        </p:blipFill>
        <p:spPr>
          <a:xfrm>
            <a:off x="1762891" y="2110844"/>
            <a:ext cx="3117453" cy="4545136"/>
          </a:xfrm>
          <a:prstGeom prst="rect">
            <a:avLst/>
          </a:prstGeom>
        </p:spPr>
      </p:pic>
      <p:pic>
        <p:nvPicPr>
          <p:cNvPr id="6" name="Picture 5">
            <a:extLst>
              <a:ext uri="{FF2B5EF4-FFF2-40B4-BE49-F238E27FC236}">
                <a16:creationId xmlns:a16="http://schemas.microsoft.com/office/drawing/2014/main" id="{057DE243-8F11-984A-A378-C258A9B741CB}"/>
              </a:ext>
            </a:extLst>
          </p:cNvPr>
          <p:cNvPicPr>
            <a:picLocks noChangeAspect="1"/>
          </p:cNvPicPr>
          <p:nvPr/>
        </p:nvPicPr>
        <p:blipFill>
          <a:blip r:embed="rId3"/>
          <a:stretch>
            <a:fillRect/>
          </a:stretch>
        </p:blipFill>
        <p:spPr>
          <a:xfrm>
            <a:off x="5833644" y="2117176"/>
            <a:ext cx="3016602" cy="4538804"/>
          </a:xfrm>
          <a:prstGeom prst="rect">
            <a:avLst/>
          </a:prstGeom>
        </p:spPr>
      </p:pic>
    </p:spTree>
    <p:extLst>
      <p:ext uri="{BB962C8B-B14F-4D97-AF65-F5344CB8AC3E}">
        <p14:creationId xmlns:p14="http://schemas.microsoft.com/office/powerpoint/2010/main" val="3983924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F260E-844A-5D4C-9AFD-701037359318}"/>
              </a:ext>
            </a:extLst>
          </p:cNvPr>
          <p:cNvSpPr>
            <a:spLocks noGrp="1"/>
          </p:cNvSpPr>
          <p:nvPr>
            <p:ph type="title"/>
          </p:nvPr>
        </p:nvSpPr>
        <p:spPr/>
        <p:txBody>
          <a:bodyPr/>
          <a:lstStyle/>
          <a:p>
            <a:r>
              <a:rPr lang="en-US" dirty="0"/>
              <a:t>Kessinger &amp; Blumstein (1997)</a:t>
            </a:r>
          </a:p>
        </p:txBody>
      </p:sp>
      <p:sp>
        <p:nvSpPr>
          <p:cNvPr id="3" name="Content Placeholder 2">
            <a:extLst>
              <a:ext uri="{FF2B5EF4-FFF2-40B4-BE49-F238E27FC236}">
                <a16:creationId xmlns:a16="http://schemas.microsoft.com/office/drawing/2014/main" id="{4719F742-3286-8444-8F6F-361BECA578A1}"/>
              </a:ext>
            </a:extLst>
          </p:cNvPr>
          <p:cNvSpPr>
            <a:spLocks noGrp="1"/>
          </p:cNvSpPr>
          <p:nvPr>
            <p:ph idx="1"/>
          </p:nvPr>
        </p:nvSpPr>
        <p:spPr/>
        <p:txBody>
          <a:bodyPr/>
          <a:lstStyle/>
          <a:p>
            <a:r>
              <a:rPr lang="en-US" dirty="0"/>
              <a:t>Discussion</a:t>
            </a:r>
          </a:p>
        </p:txBody>
      </p:sp>
    </p:spTree>
    <p:extLst>
      <p:ext uri="{BB962C8B-B14F-4D97-AF65-F5344CB8AC3E}">
        <p14:creationId xmlns:p14="http://schemas.microsoft.com/office/powerpoint/2010/main" val="2956364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2509-7B49-824B-8F0F-0D8352E17324}"/>
              </a:ext>
            </a:extLst>
          </p:cNvPr>
          <p:cNvSpPr>
            <a:spLocks noGrp="1"/>
          </p:cNvSpPr>
          <p:nvPr>
            <p:ph type="title"/>
          </p:nvPr>
        </p:nvSpPr>
        <p:spPr/>
        <p:txBody>
          <a:bodyPr/>
          <a:lstStyle/>
          <a:p>
            <a:r>
              <a:rPr lang="en-US" dirty="0" err="1"/>
              <a:t>Solé</a:t>
            </a:r>
            <a:r>
              <a:rPr lang="en-US" dirty="0"/>
              <a:t> (1992)</a:t>
            </a:r>
          </a:p>
        </p:txBody>
      </p:sp>
      <p:sp>
        <p:nvSpPr>
          <p:cNvPr id="3" name="Content Placeholder 2">
            <a:extLst>
              <a:ext uri="{FF2B5EF4-FFF2-40B4-BE49-F238E27FC236}">
                <a16:creationId xmlns:a16="http://schemas.microsoft.com/office/drawing/2014/main" id="{B9D9D7BC-065A-2147-8AA6-271BF032D702}"/>
              </a:ext>
            </a:extLst>
          </p:cNvPr>
          <p:cNvSpPr>
            <a:spLocks noGrp="1"/>
          </p:cNvSpPr>
          <p:nvPr>
            <p:ph idx="1"/>
          </p:nvPr>
        </p:nvSpPr>
        <p:spPr/>
        <p:txBody>
          <a:bodyPr/>
          <a:lstStyle/>
          <a:p>
            <a:r>
              <a:rPr lang="en-US" dirty="0"/>
              <a:t>“Phonetic and phonological processes: The case of nasalization”</a:t>
            </a:r>
          </a:p>
          <a:p>
            <a:r>
              <a:rPr lang="en-US" b="1" i="1" dirty="0"/>
              <a:t>Hypothesis</a:t>
            </a:r>
            <a:r>
              <a:rPr lang="en-US" dirty="0"/>
              <a:t>: Phonological nasalization of vowels in English may be sensitive to changes in speaking rate whereas phonetic nasalization in Spanish may not. </a:t>
            </a:r>
          </a:p>
          <a:p>
            <a:endParaRPr lang="en-US" dirty="0"/>
          </a:p>
        </p:txBody>
      </p:sp>
    </p:spTree>
    <p:extLst>
      <p:ext uri="{BB962C8B-B14F-4D97-AF65-F5344CB8AC3E}">
        <p14:creationId xmlns:p14="http://schemas.microsoft.com/office/powerpoint/2010/main" val="2961435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2509-7B49-824B-8F0F-0D8352E17324}"/>
              </a:ext>
            </a:extLst>
          </p:cNvPr>
          <p:cNvSpPr>
            <a:spLocks noGrp="1"/>
          </p:cNvSpPr>
          <p:nvPr>
            <p:ph type="title"/>
          </p:nvPr>
        </p:nvSpPr>
        <p:spPr/>
        <p:txBody>
          <a:bodyPr/>
          <a:lstStyle/>
          <a:p>
            <a:r>
              <a:rPr lang="en-US" dirty="0" err="1"/>
              <a:t>Solé</a:t>
            </a:r>
            <a:r>
              <a:rPr lang="en-US" dirty="0"/>
              <a:t> (1992)</a:t>
            </a:r>
          </a:p>
        </p:txBody>
      </p:sp>
      <p:sp>
        <p:nvSpPr>
          <p:cNvPr id="3" name="Content Placeholder 2">
            <a:extLst>
              <a:ext uri="{FF2B5EF4-FFF2-40B4-BE49-F238E27FC236}">
                <a16:creationId xmlns:a16="http://schemas.microsoft.com/office/drawing/2014/main" id="{B9D9D7BC-065A-2147-8AA6-271BF032D702}"/>
              </a:ext>
            </a:extLst>
          </p:cNvPr>
          <p:cNvSpPr>
            <a:spLocks noGrp="1"/>
          </p:cNvSpPr>
          <p:nvPr>
            <p:ph idx="1"/>
          </p:nvPr>
        </p:nvSpPr>
        <p:spPr>
          <a:xfrm>
            <a:off x="628650" y="1825625"/>
            <a:ext cx="7739173" cy="4351338"/>
          </a:xfrm>
        </p:spPr>
        <p:txBody>
          <a:bodyPr/>
          <a:lstStyle/>
          <a:p>
            <a:r>
              <a:rPr lang="en-US" dirty="0"/>
              <a:t>Design</a:t>
            </a:r>
          </a:p>
          <a:p>
            <a:pPr lvl="1"/>
            <a:r>
              <a:rPr lang="en-US" dirty="0"/>
              <a:t>Three speakers of American English; three speakers of Spanish</a:t>
            </a:r>
          </a:p>
          <a:p>
            <a:pPr lvl="1"/>
            <a:r>
              <a:rPr lang="en-US" dirty="0"/>
              <a:t>C</a:t>
            </a:r>
            <a:r>
              <a:rPr lang="en-US" baseline="-25000" dirty="0"/>
              <a:t>1</a:t>
            </a:r>
            <a:r>
              <a:rPr lang="en-US" dirty="0"/>
              <a:t>V</a:t>
            </a:r>
            <a:r>
              <a:rPr lang="en-US" baseline="-25000" dirty="0"/>
              <a:t>1</a:t>
            </a:r>
            <a:r>
              <a:rPr lang="en-US" dirty="0"/>
              <a:t>V</a:t>
            </a:r>
            <a:r>
              <a:rPr lang="en-US" baseline="-25000" dirty="0"/>
              <a:t>2</a:t>
            </a:r>
            <a:r>
              <a:rPr lang="en-US" dirty="0"/>
              <a:t>C</a:t>
            </a:r>
            <a:r>
              <a:rPr lang="en-US" baseline="-25000" dirty="0"/>
              <a:t>2 </a:t>
            </a:r>
            <a:r>
              <a:rPr lang="en-US" dirty="0"/>
              <a:t>sequences, where C</a:t>
            </a:r>
            <a:r>
              <a:rPr lang="en-US" baseline="-25000" dirty="0"/>
              <a:t>1</a:t>
            </a:r>
            <a:r>
              <a:rPr lang="en-US" dirty="0"/>
              <a:t> = t, n, V</a:t>
            </a:r>
            <a:r>
              <a:rPr lang="en-US" baseline="-25000" dirty="0"/>
              <a:t>1</a:t>
            </a:r>
            <a:r>
              <a:rPr lang="en-US" dirty="0"/>
              <a:t> = </a:t>
            </a:r>
            <a:r>
              <a:rPr lang="en-US" dirty="0" err="1"/>
              <a:t>i</a:t>
            </a:r>
            <a:r>
              <a:rPr lang="en-US" dirty="0"/>
              <a:t>, a, V</a:t>
            </a:r>
            <a:r>
              <a:rPr lang="en-US" baseline="-25000" dirty="0"/>
              <a:t>2</a:t>
            </a:r>
            <a:r>
              <a:rPr lang="en-US" dirty="0"/>
              <a:t> = </a:t>
            </a:r>
            <a:r>
              <a:rPr lang="en-US" dirty="0" err="1"/>
              <a:t>i</a:t>
            </a:r>
            <a:r>
              <a:rPr lang="en-US" dirty="0"/>
              <a:t>, a, C</a:t>
            </a:r>
            <a:r>
              <a:rPr lang="en-US" baseline="-25000" dirty="0"/>
              <a:t>2</a:t>
            </a:r>
            <a:r>
              <a:rPr lang="en-US" dirty="0"/>
              <a:t> = t, n</a:t>
            </a:r>
          </a:p>
          <a:p>
            <a:pPr lvl="1"/>
            <a:r>
              <a:rPr lang="en-US" dirty="0"/>
              <a:t>Carrier phrase “Guess ___ soon” (English), “Dos ___ son” (Spanish), read twice for each sequence</a:t>
            </a:r>
          </a:p>
          <a:p>
            <a:pPr lvl="1"/>
            <a:r>
              <a:rPr lang="en-US" dirty="0"/>
              <a:t>5 speaking rate conditions (from overly slow to overly fast)</a:t>
            </a:r>
          </a:p>
          <a:p>
            <a:pPr lvl="1"/>
            <a:endParaRPr lang="en-US" dirty="0"/>
          </a:p>
          <a:p>
            <a:pPr lvl="1"/>
            <a:endParaRPr lang="en-US" dirty="0"/>
          </a:p>
        </p:txBody>
      </p:sp>
    </p:spTree>
    <p:extLst>
      <p:ext uri="{BB962C8B-B14F-4D97-AF65-F5344CB8AC3E}">
        <p14:creationId xmlns:p14="http://schemas.microsoft.com/office/powerpoint/2010/main" val="13582781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2509-7B49-824B-8F0F-0D8352E17324}"/>
              </a:ext>
            </a:extLst>
          </p:cNvPr>
          <p:cNvSpPr>
            <a:spLocks noGrp="1"/>
          </p:cNvSpPr>
          <p:nvPr>
            <p:ph type="title"/>
          </p:nvPr>
        </p:nvSpPr>
        <p:spPr/>
        <p:txBody>
          <a:bodyPr/>
          <a:lstStyle/>
          <a:p>
            <a:r>
              <a:rPr lang="en-US" dirty="0" err="1"/>
              <a:t>Solé</a:t>
            </a:r>
            <a:r>
              <a:rPr lang="en-US" dirty="0"/>
              <a:t> (1992)</a:t>
            </a:r>
          </a:p>
        </p:txBody>
      </p:sp>
      <p:sp>
        <p:nvSpPr>
          <p:cNvPr id="3" name="Content Placeholder 2">
            <a:extLst>
              <a:ext uri="{FF2B5EF4-FFF2-40B4-BE49-F238E27FC236}">
                <a16:creationId xmlns:a16="http://schemas.microsoft.com/office/drawing/2014/main" id="{B9D9D7BC-065A-2147-8AA6-271BF032D702}"/>
              </a:ext>
            </a:extLst>
          </p:cNvPr>
          <p:cNvSpPr>
            <a:spLocks noGrp="1"/>
          </p:cNvSpPr>
          <p:nvPr>
            <p:ph idx="1"/>
          </p:nvPr>
        </p:nvSpPr>
        <p:spPr/>
        <p:txBody>
          <a:bodyPr/>
          <a:lstStyle/>
          <a:p>
            <a:r>
              <a:rPr lang="en-US" dirty="0"/>
              <a:t>Analysis</a:t>
            </a:r>
          </a:p>
        </p:txBody>
      </p:sp>
      <p:pic>
        <p:nvPicPr>
          <p:cNvPr id="4" name="Picture 3">
            <a:extLst>
              <a:ext uri="{FF2B5EF4-FFF2-40B4-BE49-F238E27FC236}">
                <a16:creationId xmlns:a16="http://schemas.microsoft.com/office/drawing/2014/main" id="{A92B60CA-AB01-EC45-81BF-0CBF27E342E6}"/>
              </a:ext>
            </a:extLst>
          </p:cNvPr>
          <p:cNvPicPr>
            <a:picLocks noChangeAspect="1"/>
          </p:cNvPicPr>
          <p:nvPr/>
        </p:nvPicPr>
        <p:blipFill>
          <a:blip r:embed="rId2"/>
          <a:stretch>
            <a:fillRect/>
          </a:stretch>
        </p:blipFill>
        <p:spPr>
          <a:xfrm>
            <a:off x="1278446" y="2296262"/>
            <a:ext cx="6791666" cy="4015638"/>
          </a:xfrm>
          <a:prstGeom prst="rect">
            <a:avLst/>
          </a:prstGeom>
        </p:spPr>
      </p:pic>
    </p:spTree>
    <p:extLst>
      <p:ext uri="{BB962C8B-B14F-4D97-AF65-F5344CB8AC3E}">
        <p14:creationId xmlns:p14="http://schemas.microsoft.com/office/powerpoint/2010/main" val="10691586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2509-7B49-824B-8F0F-0D8352E17324}"/>
              </a:ext>
            </a:extLst>
          </p:cNvPr>
          <p:cNvSpPr>
            <a:spLocks noGrp="1"/>
          </p:cNvSpPr>
          <p:nvPr>
            <p:ph type="title"/>
          </p:nvPr>
        </p:nvSpPr>
        <p:spPr/>
        <p:txBody>
          <a:bodyPr/>
          <a:lstStyle/>
          <a:p>
            <a:r>
              <a:rPr lang="en-US" dirty="0" err="1"/>
              <a:t>Solé</a:t>
            </a:r>
            <a:r>
              <a:rPr lang="en-US" dirty="0"/>
              <a:t> (1992)</a:t>
            </a:r>
          </a:p>
        </p:txBody>
      </p:sp>
      <p:sp>
        <p:nvSpPr>
          <p:cNvPr id="3" name="Content Placeholder 2">
            <a:extLst>
              <a:ext uri="{FF2B5EF4-FFF2-40B4-BE49-F238E27FC236}">
                <a16:creationId xmlns:a16="http://schemas.microsoft.com/office/drawing/2014/main" id="{B9D9D7BC-065A-2147-8AA6-271BF032D702}"/>
              </a:ext>
            </a:extLst>
          </p:cNvPr>
          <p:cNvSpPr>
            <a:spLocks noGrp="1"/>
          </p:cNvSpPr>
          <p:nvPr>
            <p:ph idx="1"/>
          </p:nvPr>
        </p:nvSpPr>
        <p:spPr/>
        <p:txBody>
          <a:bodyPr/>
          <a:lstStyle/>
          <a:p>
            <a:r>
              <a:rPr lang="en-US" dirty="0"/>
              <a:t>Results: Velum displacement </a:t>
            </a:r>
          </a:p>
          <a:p>
            <a:endParaRPr lang="en-US" dirty="0"/>
          </a:p>
        </p:txBody>
      </p:sp>
      <p:pic>
        <p:nvPicPr>
          <p:cNvPr id="4" name="Picture 3">
            <a:extLst>
              <a:ext uri="{FF2B5EF4-FFF2-40B4-BE49-F238E27FC236}">
                <a16:creationId xmlns:a16="http://schemas.microsoft.com/office/drawing/2014/main" id="{996CFA8F-6AE0-7248-8E4C-D2A5114A2A41}"/>
              </a:ext>
            </a:extLst>
          </p:cNvPr>
          <p:cNvPicPr>
            <a:picLocks noChangeAspect="1"/>
          </p:cNvPicPr>
          <p:nvPr/>
        </p:nvPicPr>
        <p:blipFill>
          <a:blip r:embed="rId2"/>
          <a:stretch>
            <a:fillRect/>
          </a:stretch>
        </p:blipFill>
        <p:spPr>
          <a:xfrm>
            <a:off x="628650" y="2331041"/>
            <a:ext cx="3263900" cy="4279900"/>
          </a:xfrm>
          <a:prstGeom prst="rect">
            <a:avLst/>
          </a:prstGeom>
        </p:spPr>
      </p:pic>
      <p:pic>
        <p:nvPicPr>
          <p:cNvPr id="5" name="Picture 4">
            <a:extLst>
              <a:ext uri="{FF2B5EF4-FFF2-40B4-BE49-F238E27FC236}">
                <a16:creationId xmlns:a16="http://schemas.microsoft.com/office/drawing/2014/main" id="{203F479E-C42F-7242-B321-92003B403CFD}"/>
              </a:ext>
            </a:extLst>
          </p:cNvPr>
          <p:cNvPicPr>
            <a:picLocks noChangeAspect="1"/>
          </p:cNvPicPr>
          <p:nvPr/>
        </p:nvPicPr>
        <p:blipFill>
          <a:blip r:embed="rId3"/>
          <a:stretch>
            <a:fillRect/>
          </a:stretch>
        </p:blipFill>
        <p:spPr>
          <a:xfrm>
            <a:off x="5078754" y="2367336"/>
            <a:ext cx="2427832" cy="4243605"/>
          </a:xfrm>
          <a:prstGeom prst="rect">
            <a:avLst/>
          </a:prstGeom>
        </p:spPr>
      </p:pic>
    </p:spTree>
    <p:extLst>
      <p:ext uri="{BB962C8B-B14F-4D97-AF65-F5344CB8AC3E}">
        <p14:creationId xmlns:p14="http://schemas.microsoft.com/office/powerpoint/2010/main" val="1722296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1E16-B76C-C44A-A866-42B7B228D616}"/>
              </a:ext>
            </a:extLst>
          </p:cNvPr>
          <p:cNvSpPr>
            <a:spLocks noGrp="1"/>
          </p:cNvSpPr>
          <p:nvPr>
            <p:ph type="title"/>
          </p:nvPr>
        </p:nvSpPr>
        <p:spPr/>
        <p:txBody>
          <a:bodyPr/>
          <a:lstStyle/>
          <a:p>
            <a:r>
              <a:rPr lang="en-US" dirty="0"/>
              <a:t>Phonology: formal vs. experimental</a:t>
            </a:r>
          </a:p>
        </p:txBody>
      </p:sp>
      <p:sp>
        <p:nvSpPr>
          <p:cNvPr id="3" name="Content Placeholder 2">
            <a:extLst>
              <a:ext uri="{FF2B5EF4-FFF2-40B4-BE49-F238E27FC236}">
                <a16:creationId xmlns:a16="http://schemas.microsoft.com/office/drawing/2014/main" id="{103B418F-C244-0C42-9606-863FD50BAA62}"/>
              </a:ext>
            </a:extLst>
          </p:cNvPr>
          <p:cNvSpPr>
            <a:spLocks noGrp="1"/>
          </p:cNvSpPr>
          <p:nvPr>
            <p:ph idx="1"/>
          </p:nvPr>
        </p:nvSpPr>
        <p:spPr/>
        <p:txBody>
          <a:bodyPr/>
          <a:lstStyle/>
          <a:p>
            <a:r>
              <a:rPr lang="en-US" dirty="0"/>
              <a:t>A phonological problem within the SPE framework</a:t>
            </a:r>
          </a:p>
          <a:p>
            <a:pPr marL="0" indent="0">
              <a:buNone/>
            </a:pPr>
            <a:r>
              <a:rPr lang="en-US" sz="2000"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Lamba</a:t>
            </a:r>
            <a:r>
              <a:rPr lang="en-US" dirty="0">
                <a:latin typeface="Times New Roman" panose="02020603050405020304" pitchFamily="18" charset="0"/>
                <a:cs typeface="Times New Roman" panose="02020603050405020304" pitchFamily="18" charset="0"/>
              </a:rPr>
              <a:t> (a Bantu language)</a:t>
            </a:r>
          </a:p>
        </p:txBody>
      </p:sp>
      <p:pic>
        <p:nvPicPr>
          <p:cNvPr id="4" name="Picture 3">
            <a:extLst>
              <a:ext uri="{FF2B5EF4-FFF2-40B4-BE49-F238E27FC236}">
                <a16:creationId xmlns:a16="http://schemas.microsoft.com/office/drawing/2014/main" id="{D44B3594-AAF0-6147-BCF5-631A5B9F03FA}"/>
              </a:ext>
            </a:extLst>
          </p:cNvPr>
          <p:cNvPicPr>
            <a:picLocks noChangeAspect="1"/>
          </p:cNvPicPr>
          <p:nvPr/>
        </p:nvPicPr>
        <p:blipFill>
          <a:blip r:embed="rId2"/>
          <a:stretch>
            <a:fillRect/>
          </a:stretch>
        </p:blipFill>
        <p:spPr>
          <a:xfrm>
            <a:off x="107654" y="3037380"/>
            <a:ext cx="8994901" cy="3001913"/>
          </a:xfrm>
          <a:prstGeom prst="rect">
            <a:avLst/>
          </a:prstGeom>
        </p:spPr>
      </p:pic>
    </p:spTree>
    <p:extLst>
      <p:ext uri="{BB962C8B-B14F-4D97-AF65-F5344CB8AC3E}">
        <p14:creationId xmlns:p14="http://schemas.microsoft.com/office/powerpoint/2010/main" val="2346764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2509-7B49-824B-8F0F-0D8352E17324}"/>
              </a:ext>
            </a:extLst>
          </p:cNvPr>
          <p:cNvSpPr>
            <a:spLocks noGrp="1"/>
          </p:cNvSpPr>
          <p:nvPr>
            <p:ph type="title"/>
          </p:nvPr>
        </p:nvSpPr>
        <p:spPr/>
        <p:txBody>
          <a:bodyPr/>
          <a:lstStyle/>
          <a:p>
            <a:r>
              <a:rPr lang="en-US" dirty="0" err="1"/>
              <a:t>Solé</a:t>
            </a:r>
            <a:r>
              <a:rPr lang="en-US" dirty="0"/>
              <a:t> (1992)</a:t>
            </a:r>
          </a:p>
        </p:txBody>
      </p:sp>
      <p:sp>
        <p:nvSpPr>
          <p:cNvPr id="3" name="Content Placeholder 2">
            <a:extLst>
              <a:ext uri="{FF2B5EF4-FFF2-40B4-BE49-F238E27FC236}">
                <a16:creationId xmlns:a16="http://schemas.microsoft.com/office/drawing/2014/main" id="{B9D9D7BC-065A-2147-8AA6-271BF032D702}"/>
              </a:ext>
            </a:extLst>
          </p:cNvPr>
          <p:cNvSpPr>
            <a:spLocks noGrp="1"/>
          </p:cNvSpPr>
          <p:nvPr>
            <p:ph idx="1"/>
          </p:nvPr>
        </p:nvSpPr>
        <p:spPr/>
        <p:txBody>
          <a:bodyPr/>
          <a:lstStyle/>
          <a:p>
            <a:r>
              <a:rPr lang="en-US" sz="2400" dirty="0"/>
              <a:t>Results: Duration of a nasalized portion of the vowel</a:t>
            </a:r>
          </a:p>
          <a:p>
            <a:endParaRPr lang="en-US" dirty="0"/>
          </a:p>
        </p:txBody>
      </p:sp>
      <p:pic>
        <p:nvPicPr>
          <p:cNvPr id="6" name="Picture 5">
            <a:extLst>
              <a:ext uri="{FF2B5EF4-FFF2-40B4-BE49-F238E27FC236}">
                <a16:creationId xmlns:a16="http://schemas.microsoft.com/office/drawing/2014/main" id="{6B1C9E8D-F124-3C46-A6DB-9FBB08181190}"/>
              </a:ext>
            </a:extLst>
          </p:cNvPr>
          <p:cNvPicPr>
            <a:picLocks noChangeAspect="1"/>
          </p:cNvPicPr>
          <p:nvPr/>
        </p:nvPicPr>
        <p:blipFill>
          <a:blip r:embed="rId2"/>
          <a:stretch>
            <a:fillRect/>
          </a:stretch>
        </p:blipFill>
        <p:spPr>
          <a:xfrm>
            <a:off x="355900" y="2466753"/>
            <a:ext cx="4302855" cy="3451741"/>
          </a:xfrm>
          <a:prstGeom prst="rect">
            <a:avLst/>
          </a:prstGeom>
        </p:spPr>
      </p:pic>
      <p:pic>
        <p:nvPicPr>
          <p:cNvPr id="8" name="Picture 7">
            <a:extLst>
              <a:ext uri="{FF2B5EF4-FFF2-40B4-BE49-F238E27FC236}">
                <a16:creationId xmlns:a16="http://schemas.microsoft.com/office/drawing/2014/main" id="{A69AA10A-DB8D-A041-94C1-9616D5355A0B}"/>
              </a:ext>
            </a:extLst>
          </p:cNvPr>
          <p:cNvPicPr>
            <a:picLocks noChangeAspect="1"/>
          </p:cNvPicPr>
          <p:nvPr/>
        </p:nvPicPr>
        <p:blipFill>
          <a:blip r:embed="rId3"/>
          <a:stretch>
            <a:fillRect/>
          </a:stretch>
        </p:blipFill>
        <p:spPr>
          <a:xfrm>
            <a:off x="4492330" y="2466753"/>
            <a:ext cx="4437754" cy="3399131"/>
          </a:xfrm>
          <a:prstGeom prst="rect">
            <a:avLst/>
          </a:prstGeom>
        </p:spPr>
      </p:pic>
      <p:pic>
        <p:nvPicPr>
          <p:cNvPr id="7" name="Picture 6">
            <a:extLst>
              <a:ext uri="{FF2B5EF4-FFF2-40B4-BE49-F238E27FC236}">
                <a16:creationId xmlns:a16="http://schemas.microsoft.com/office/drawing/2014/main" id="{234F45DB-D5B7-A84D-84C0-758BC58607BA}"/>
              </a:ext>
            </a:extLst>
          </p:cNvPr>
          <p:cNvPicPr>
            <a:picLocks noChangeAspect="1"/>
          </p:cNvPicPr>
          <p:nvPr/>
        </p:nvPicPr>
        <p:blipFill>
          <a:blip r:embed="rId4"/>
          <a:stretch>
            <a:fillRect/>
          </a:stretch>
        </p:blipFill>
        <p:spPr>
          <a:xfrm>
            <a:off x="7317184" y="2888364"/>
            <a:ext cx="1612900" cy="698500"/>
          </a:xfrm>
          <a:prstGeom prst="rect">
            <a:avLst/>
          </a:prstGeom>
        </p:spPr>
      </p:pic>
    </p:spTree>
    <p:extLst>
      <p:ext uri="{BB962C8B-B14F-4D97-AF65-F5344CB8AC3E}">
        <p14:creationId xmlns:p14="http://schemas.microsoft.com/office/powerpoint/2010/main" val="6335036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2509-7B49-824B-8F0F-0D8352E17324}"/>
              </a:ext>
            </a:extLst>
          </p:cNvPr>
          <p:cNvSpPr>
            <a:spLocks noGrp="1"/>
          </p:cNvSpPr>
          <p:nvPr>
            <p:ph type="title"/>
          </p:nvPr>
        </p:nvSpPr>
        <p:spPr/>
        <p:txBody>
          <a:bodyPr/>
          <a:lstStyle/>
          <a:p>
            <a:r>
              <a:rPr lang="en-US" dirty="0" err="1"/>
              <a:t>Solé</a:t>
            </a:r>
            <a:r>
              <a:rPr lang="en-US" dirty="0"/>
              <a:t> (1992)</a:t>
            </a:r>
          </a:p>
        </p:txBody>
      </p:sp>
      <p:sp>
        <p:nvSpPr>
          <p:cNvPr id="3" name="Content Placeholder 2">
            <a:extLst>
              <a:ext uri="{FF2B5EF4-FFF2-40B4-BE49-F238E27FC236}">
                <a16:creationId xmlns:a16="http://schemas.microsoft.com/office/drawing/2014/main" id="{B9D9D7BC-065A-2147-8AA6-271BF032D702}"/>
              </a:ext>
            </a:extLst>
          </p:cNvPr>
          <p:cNvSpPr>
            <a:spLocks noGrp="1"/>
          </p:cNvSpPr>
          <p:nvPr>
            <p:ph idx="1"/>
          </p:nvPr>
        </p:nvSpPr>
        <p:spPr/>
        <p:txBody>
          <a:bodyPr/>
          <a:lstStyle/>
          <a:p>
            <a:r>
              <a:rPr lang="en-US" sz="2400" dirty="0"/>
              <a:t>Discussion</a:t>
            </a:r>
          </a:p>
          <a:p>
            <a:endParaRPr lang="en-US" dirty="0"/>
          </a:p>
        </p:txBody>
      </p:sp>
    </p:spTree>
    <p:extLst>
      <p:ext uri="{BB962C8B-B14F-4D97-AF65-F5344CB8AC3E}">
        <p14:creationId xmlns:p14="http://schemas.microsoft.com/office/powerpoint/2010/main" val="2756141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9BF98-069A-9A46-BAE4-7410BDF55144}"/>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BA975733-6F1C-FD48-BA52-33AA38A9AA29}"/>
              </a:ext>
            </a:extLst>
          </p:cNvPr>
          <p:cNvSpPr>
            <a:spLocks noGrp="1"/>
          </p:cNvSpPr>
          <p:nvPr>
            <p:ph idx="1"/>
          </p:nvPr>
        </p:nvSpPr>
        <p:spPr/>
        <p:txBody>
          <a:bodyPr/>
          <a:lstStyle/>
          <a:p>
            <a:r>
              <a:rPr lang="en-US" dirty="0"/>
              <a:t>“An acoustic and electropalatographic study of lexical and post-lexical palatalization in American English”</a:t>
            </a:r>
          </a:p>
          <a:p>
            <a:r>
              <a:rPr lang="en-US" b="1" i="1" dirty="0"/>
              <a:t>Hypothesis</a:t>
            </a:r>
            <a:r>
              <a:rPr lang="en-US" dirty="0"/>
              <a:t>: </a:t>
            </a:r>
          </a:p>
        </p:txBody>
      </p:sp>
    </p:spTree>
    <p:extLst>
      <p:ext uri="{BB962C8B-B14F-4D97-AF65-F5344CB8AC3E}">
        <p14:creationId xmlns:p14="http://schemas.microsoft.com/office/powerpoint/2010/main" val="3140922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F0AB0-98CD-C540-A4BA-721F1B78383B}"/>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4DA451AF-F60E-B54B-99AF-DA5730938BEE}"/>
              </a:ext>
            </a:extLst>
          </p:cNvPr>
          <p:cNvSpPr>
            <a:spLocks noGrp="1"/>
          </p:cNvSpPr>
          <p:nvPr>
            <p:ph idx="1"/>
          </p:nvPr>
        </p:nvSpPr>
        <p:spPr>
          <a:xfrm>
            <a:off x="107655" y="1992349"/>
            <a:ext cx="3261202" cy="4351338"/>
          </a:xfrm>
        </p:spPr>
        <p:txBody>
          <a:bodyPr>
            <a:normAutofit/>
          </a:bodyPr>
          <a:lstStyle/>
          <a:p>
            <a:r>
              <a:rPr lang="en-US" sz="2400" dirty="0"/>
              <a:t>Method</a:t>
            </a:r>
          </a:p>
          <a:p>
            <a:pPr lvl="1"/>
            <a:r>
              <a:rPr lang="en-US" sz="2000" dirty="0"/>
              <a:t>Three native speakers of American English</a:t>
            </a:r>
          </a:p>
          <a:p>
            <a:pPr lvl="1"/>
            <a:r>
              <a:rPr lang="en-US" sz="2000" dirty="0"/>
              <a:t>5 randomized repetitions of sets of words</a:t>
            </a:r>
          </a:p>
          <a:p>
            <a:pPr lvl="1"/>
            <a:r>
              <a:rPr lang="en-US" sz="2000" dirty="0"/>
              <a:t>Phrases with underlying alveolar [s], [</a:t>
            </a:r>
            <a:r>
              <a:rPr lang="en-US" sz="2000" dirty="0" err="1"/>
              <a:t>ʃ</a:t>
            </a:r>
            <a:r>
              <a:rPr lang="en-US" sz="2000" dirty="0"/>
              <a:t>], [j], derived [</a:t>
            </a:r>
            <a:r>
              <a:rPr lang="en-US" sz="2000" dirty="0" err="1"/>
              <a:t>ʃ</a:t>
            </a:r>
            <a:r>
              <a:rPr lang="en-US" sz="2000" dirty="0"/>
              <a:t>], [</a:t>
            </a:r>
            <a:r>
              <a:rPr lang="en-US" sz="2000" dirty="0" err="1"/>
              <a:t>s#j</a:t>
            </a:r>
            <a:r>
              <a:rPr lang="en-US" sz="2000" dirty="0"/>
              <a:t>]</a:t>
            </a:r>
          </a:p>
          <a:p>
            <a:pPr lvl="1"/>
            <a:endParaRPr lang="en-US" sz="2000" dirty="0"/>
          </a:p>
        </p:txBody>
      </p:sp>
      <p:pic>
        <p:nvPicPr>
          <p:cNvPr id="4" name="Picture 3">
            <a:extLst>
              <a:ext uri="{FF2B5EF4-FFF2-40B4-BE49-F238E27FC236}">
                <a16:creationId xmlns:a16="http://schemas.microsoft.com/office/drawing/2014/main" id="{411039F0-9AB7-1443-AEFE-04E9FD3B258A}"/>
              </a:ext>
            </a:extLst>
          </p:cNvPr>
          <p:cNvPicPr>
            <a:picLocks noChangeAspect="1"/>
          </p:cNvPicPr>
          <p:nvPr/>
        </p:nvPicPr>
        <p:blipFill>
          <a:blip r:embed="rId2"/>
          <a:stretch>
            <a:fillRect/>
          </a:stretch>
        </p:blipFill>
        <p:spPr>
          <a:xfrm rot="60000">
            <a:off x="3415287" y="1225941"/>
            <a:ext cx="5682284" cy="5370231"/>
          </a:xfrm>
          <a:prstGeom prst="rect">
            <a:avLst/>
          </a:prstGeom>
        </p:spPr>
      </p:pic>
    </p:spTree>
    <p:extLst>
      <p:ext uri="{BB962C8B-B14F-4D97-AF65-F5344CB8AC3E}">
        <p14:creationId xmlns:p14="http://schemas.microsoft.com/office/powerpoint/2010/main" val="37424002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C233E-D76E-CC46-8404-8148A846A751}"/>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40D324E3-2308-2643-A947-4F14D070A8E8}"/>
              </a:ext>
            </a:extLst>
          </p:cNvPr>
          <p:cNvSpPr>
            <a:spLocks noGrp="1"/>
          </p:cNvSpPr>
          <p:nvPr>
            <p:ph idx="1"/>
          </p:nvPr>
        </p:nvSpPr>
        <p:spPr/>
        <p:txBody>
          <a:bodyPr/>
          <a:lstStyle/>
          <a:p>
            <a:r>
              <a:rPr lang="en-US" dirty="0"/>
              <a:t>Analysis:</a:t>
            </a:r>
          </a:p>
          <a:p>
            <a:pPr lvl="1"/>
            <a:r>
              <a:rPr lang="en-US" dirty="0"/>
              <a:t>EPG data</a:t>
            </a:r>
          </a:p>
          <a:p>
            <a:pPr lvl="1"/>
            <a:r>
              <a:rPr lang="en-US" dirty="0"/>
              <a:t>Acoustic data</a:t>
            </a:r>
          </a:p>
        </p:txBody>
      </p:sp>
      <p:pic>
        <p:nvPicPr>
          <p:cNvPr id="4" name="Picture 3">
            <a:extLst>
              <a:ext uri="{FF2B5EF4-FFF2-40B4-BE49-F238E27FC236}">
                <a16:creationId xmlns:a16="http://schemas.microsoft.com/office/drawing/2014/main" id="{957C0843-F04B-CF4A-8EE3-909643EA3BCC}"/>
              </a:ext>
            </a:extLst>
          </p:cNvPr>
          <p:cNvPicPr>
            <a:picLocks noChangeAspect="1"/>
          </p:cNvPicPr>
          <p:nvPr/>
        </p:nvPicPr>
        <p:blipFill>
          <a:blip r:embed="rId2"/>
          <a:stretch>
            <a:fillRect/>
          </a:stretch>
        </p:blipFill>
        <p:spPr>
          <a:xfrm rot="-60000">
            <a:off x="2177520" y="3067279"/>
            <a:ext cx="6311653" cy="3054840"/>
          </a:xfrm>
          <a:prstGeom prst="rect">
            <a:avLst/>
          </a:prstGeom>
        </p:spPr>
      </p:pic>
    </p:spTree>
    <p:extLst>
      <p:ext uri="{BB962C8B-B14F-4D97-AF65-F5344CB8AC3E}">
        <p14:creationId xmlns:p14="http://schemas.microsoft.com/office/powerpoint/2010/main" val="12095029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7708F-F9B7-0447-87D0-F8E37DAA1AE3}"/>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DF4F1305-837F-1949-81FE-CBC56A646D13}"/>
              </a:ext>
            </a:extLst>
          </p:cNvPr>
          <p:cNvSpPr>
            <a:spLocks noGrp="1"/>
          </p:cNvSpPr>
          <p:nvPr>
            <p:ph idx="1"/>
          </p:nvPr>
        </p:nvSpPr>
        <p:spPr>
          <a:xfrm>
            <a:off x="628650" y="1825625"/>
            <a:ext cx="3581718" cy="4351338"/>
          </a:xfrm>
        </p:spPr>
        <p:txBody>
          <a:bodyPr/>
          <a:lstStyle/>
          <a:p>
            <a:r>
              <a:rPr lang="en-US" dirty="0"/>
              <a:t>Results: Centroid values</a:t>
            </a:r>
          </a:p>
          <a:p>
            <a:pPr lvl="1"/>
            <a:r>
              <a:rPr lang="en-US" dirty="0"/>
              <a:t>Confe</a:t>
            </a:r>
            <a:r>
              <a:rPr lang="en-US" u="sng" dirty="0"/>
              <a:t>ss</a:t>
            </a:r>
            <a:r>
              <a:rPr lang="en-US" dirty="0"/>
              <a:t> to [s]</a:t>
            </a:r>
          </a:p>
          <a:p>
            <a:pPr lvl="1"/>
            <a:r>
              <a:rPr lang="en-US" dirty="0"/>
              <a:t>Me</a:t>
            </a:r>
            <a:r>
              <a:rPr lang="en-US" u="sng" dirty="0"/>
              <a:t>sh</a:t>
            </a:r>
            <a:r>
              <a:rPr lang="en-US" dirty="0"/>
              <a:t> [</a:t>
            </a:r>
            <a:r>
              <a:rPr lang="en-US" dirty="0" err="1"/>
              <a:t>ʃ</a:t>
            </a:r>
            <a:r>
              <a:rPr lang="en-US" dirty="0"/>
              <a:t>]</a:t>
            </a:r>
          </a:p>
          <a:p>
            <a:pPr lvl="1"/>
            <a:r>
              <a:rPr lang="en-US" dirty="0"/>
              <a:t>Confe</a:t>
            </a:r>
            <a:r>
              <a:rPr lang="en-US" u="sng" dirty="0"/>
              <a:t>ss</a:t>
            </a:r>
            <a:r>
              <a:rPr lang="en-US" dirty="0"/>
              <a:t>ion [</a:t>
            </a:r>
            <a:r>
              <a:rPr lang="en-US" dirty="0" err="1"/>
              <a:t>ʃ</a:t>
            </a:r>
            <a:r>
              <a:rPr lang="en-US" dirty="0"/>
              <a:t>]</a:t>
            </a:r>
          </a:p>
          <a:p>
            <a:pPr lvl="1"/>
            <a:r>
              <a:rPr lang="en-US" dirty="0"/>
              <a:t>Confe</a:t>
            </a:r>
            <a:r>
              <a:rPr lang="en-US" u="sng" dirty="0"/>
              <a:t>ss</a:t>
            </a:r>
            <a:r>
              <a:rPr lang="en-US" dirty="0"/>
              <a:t> you [</a:t>
            </a:r>
            <a:r>
              <a:rPr lang="en-US" dirty="0" err="1"/>
              <a:t>s~ʃ</a:t>
            </a:r>
            <a:r>
              <a:rPr lang="en-US" dirty="0"/>
              <a:t>]</a:t>
            </a:r>
          </a:p>
          <a:p>
            <a:pPr lvl="1"/>
            <a:endParaRPr lang="en-US" dirty="0"/>
          </a:p>
          <a:p>
            <a:pPr lvl="1"/>
            <a:endParaRPr lang="en-US" dirty="0"/>
          </a:p>
          <a:p>
            <a:endParaRPr lang="en-US" dirty="0"/>
          </a:p>
        </p:txBody>
      </p:sp>
      <p:pic>
        <p:nvPicPr>
          <p:cNvPr id="6" name="Picture 5">
            <a:extLst>
              <a:ext uri="{FF2B5EF4-FFF2-40B4-BE49-F238E27FC236}">
                <a16:creationId xmlns:a16="http://schemas.microsoft.com/office/drawing/2014/main" id="{9DBD3226-2F67-2742-A302-3D2751A8404A}"/>
              </a:ext>
            </a:extLst>
          </p:cNvPr>
          <p:cNvPicPr>
            <a:picLocks noChangeAspect="1"/>
          </p:cNvPicPr>
          <p:nvPr/>
        </p:nvPicPr>
        <p:blipFill>
          <a:blip r:embed="rId2"/>
          <a:stretch>
            <a:fillRect/>
          </a:stretch>
        </p:blipFill>
        <p:spPr>
          <a:xfrm rot="5340000">
            <a:off x="3433398" y="1586411"/>
            <a:ext cx="5847721" cy="4293781"/>
          </a:xfrm>
          <a:prstGeom prst="rect">
            <a:avLst/>
          </a:prstGeom>
        </p:spPr>
      </p:pic>
    </p:spTree>
    <p:extLst>
      <p:ext uri="{BB962C8B-B14F-4D97-AF65-F5344CB8AC3E}">
        <p14:creationId xmlns:p14="http://schemas.microsoft.com/office/powerpoint/2010/main" val="15739699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7708F-F9B7-0447-87D0-F8E37DAA1AE3}"/>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DF4F1305-837F-1949-81FE-CBC56A646D13}"/>
              </a:ext>
            </a:extLst>
          </p:cNvPr>
          <p:cNvSpPr>
            <a:spLocks noGrp="1"/>
          </p:cNvSpPr>
          <p:nvPr>
            <p:ph idx="1"/>
          </p:nvPr>
        </p:nvSpPr>
        <p:spPr>
          <a:xfrm>
            <a:off x="628650" y="1825625"/>
            <a:ext cx="2773769" cy="4351338"/>
          </a:xfrm>
        </p:spPr>
        <p:txBody>
          <a:bodyPr/>
          <a:lstStyle/>
          <a:p>
            <a:r>
              <a:rPr lang="en-US" dirty="0"/>
              <a:t>Results: Centroid values</a:t>
            </a:r>
          </a:p>
          <a:p>
            <a:endParaRPr lang="en-US" dirty="0"/>
          </a:p>
        </p:txBody>
      </p:sp>
      <p:pic>
        <p:nvPicPr>
          <p:cNvPr id="4" name="Picture 3">
            <a:extLst>
              <a:ext uri="{FF2B5EF4-FFF2-40B4-BE49-F238E27FC236}">
                <a16:creationId xmlns:a16="http://schemas.microsoft.com/office/drawing/2014/main" id="{2DF068DA-463D-0D4D-B746-9D9BC1BE9E99}"/>
              </a:ext>
            </a:extLst>
          </p:cNvPr>
          <p:cNvPicPr>
            <a:picLocks noChangeAspect="1"/>
          </p:cNvPicPr>
          <p:nvPr/>
        </p:nvPicPr>
        <p:blipFill>
          <a:blip r:embed="rId2"/>
          <a:stretch>
            <a:fillRect/>
          </a:stretch>
        </p:blipFill>
        <p:spPr>
          <a:xfrm rot="60000">
            <a:off x="3489732" y="1825625"/>
            <a:ext cx="5526676" cy="4447121"/>
          </a:xfrm>
          <a:prstGeom prst="rect">
            <a:avLst/>
          </a:prstGeom>
        </p:spPr>
      </p:pic>
    </p:spTree>
    <p:extLst>
      <p:ext uri="{BB962C8B-B14F-4D97-AF65-F5344CB8AC3E}">
        <p14:creationId xmlns:p14="http://schemas.microsoft.com/office/powerpoint/2010/main" val="18019402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7708F-F9B7-0447-87D0-F8E37DAA1AE3}"/>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DF4F1305-837F-1949-81FE-CBC56A646D13}"/>
              </a:ext>
            </a:extLst>
          </p:cNvPr>
          <p:cNvSpPr>
            <a:spLocks noGrp="1"/>
          </p:cNvSpPr>
          <p:nvPr>
            <p:ph idx="1"/>
          </p:nvPr>
        </p:nvSpPr>
        <p:spPr>
          <a:xfrm>
            <a:off x="628649" y="1825625"/>
            <a:ext cx="7886701" cy="4351338"/>
          </a:xfrm>
        </p:spPr>
        <p:txBody>
          <a:bodyPr/>
          <a:lstStyle/>
          <a:p>
            <a:r>
              <a:rPr lang="en-US" dirty="0"/>
              <a:t>Results: EPG values</a:t>
            </a:r>
          </a:p>
          <a:p>
            <a:endParaRPr lang="en-US" dirty="0"/>
          </a:p>
          <a:p>
            <a:endParaRPr lang="en-US" dirty="0"/>
          </a:p>
          <a:p>
            <a:endParaRPr lang="en-US" dirty="0"/>
          </a:p>
          <a:p>
            <a:endParaRPr lang="en-US" dirty="0"/>
          </a:p>
          <a:p>
            <a:endParaRPr lang="en-US" dirty="0"/>
          </a:p>
          <a:p>
            <a:pPr lvl="1"/>
            <a:r>
              <a:rPr lang="en-US" dirty="0"/>
              <a:t>Target patterns for underlying [s], [</a:t>
            </a:r>
            <a:r>
              <a:rPr lang="en-US" dirty="0" err="1"/>
              <a:t>ʃ</a:t>
            </a:r>
            <a:r>
              <a:rPr lang="en-US" dirty="0"/>
              <a:t>], [j]</a:t>
            </a:r>
          </a:p>
          <a:p>
            <a:endParaRPr lang="en-US" dirty="0"/>
          </a:p>
        </p:txBody>
      </p:sp>
      <p:pic>
        <p:nvPicPr>
          <p:cNvPr id="8" name="Picture 7">
            <a:extLst>
              <a:ext uri="{FF2B5EF4-FFF2-40B4-BE49-F238E27FC236}">
                <a16:creationId xmlns:a16="http://schemas.microsoft.com/office/drawing/2014/main" id="{448C10EF-5E37-CE47-A218-A8766C00F33D}"/>
              </a:ext>
            </a:extLst>
          </p:cNvPr>
          <p:cNvPicPr>
            <a:picLocks noChangeAspect="1"/>
          </p:cNvPicPr>
          <p:nvPr/>
        </p:nvPicPr>
        <p:blipFill>
          <a:blip r:embed="rId2"/>
          <a:stretch>
            <a:fillRect/>
          </a:stretch>
        </p:blipFill>
        <p:spPr>
          <a:xfrm rot="5340000">
            <a:off x="3564402" y="156866"/>
            <a:ext cx="2015197" cy="6858000"/>
          </a:xfrm>
          <a:prstGeom prst="rect">
            <a:avLst/>
          </a:prstGeom>
        </p:spPr>
      </p:pic>
    </p:spTree>
    <p:extLst>
      <p:ext uri="{BB962C8B-B14F-4D97-AF65-F5344CB8AC3E}">
        <p14:creationId xmlns:p14="http://schemas.microsoft.com/office/powerpoint/2010/main" val="42706763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7708F-F9B7-0447-87D0-F8E37DAA1AE3}"/>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DF4F1305-837F-1949-81FE-CBC56A646D13}"/>
              </a:ext>
            </a:extLst>
          </p:cNvPr>
          <p:cNvSpPr>
            <a:spLocks noGrp="1"/>
          </p:cNvSpPr>
          <p:nvPr>
            <p:ph idx="1"/>
          </p:nvPr>
        </p:nvSpPr>
        <p:spPr>
          <a:xfrm>
            <a:off x="628649" y="1605516"/>
            <a:ext cx="7886701" cy="4571447"/>
          </a:xfrm>
        </p:spPr>
        <p:txBody>
          <a:bodyPr/>
          <a:lstStyle/>
          <a:p>
            <a:r>
              <a:rPr lang="en-US" sz="2400" dirty="0"/>
              <a:t>Results: EPG values</a:t>
            </a:r>
          </a:p>
          <a:p>
            <a:pPr lvl="1"/>
            <a:r>
              <a:rPr lang="en-US" sz="2000" dirty="0"/>
              <a:t>Target patterns for underlying [s], [</a:t>
            </a:r>
            <a:r>
              <a:rPr lang="en-US" sz="2000" dirty="0" err="1"/>
              <a:t>ʃ</a:t>
            </a:r>
            <a:r>
              <a:rPr lang="en-US" sz="2000" dirty="0"/>
              <a:t>], [j]</a:t>
            </a:r>
            <a:endParaRPr lang="en-US" dirty="0"/>
          </a:p>
          <a:p>
            <a:pPr lvl="1"/>
            <a:endParaRPr lang="en-US" sz="2400" dirty="0"/>
          </a:p>
          <a:p>
            <a:pPr lvl="1"/>
            <a:endParaRPr lang="en-US" dirty="0"/>
          </a:p>
          <a:p>
            <a:pPr lvl="1"/>
            <a:endParaRPr lang="en-US" sz="2400" dirty="0"/>
          </a:p>
          <a:p>
            <a:pPr lvl="1"/>
            <a:endParaRPr lang="en-US" dirty="0"/>
          </a:p>
          <a:p>
            <a:pPr lvl="1"/>
            <a:r>
              <a:rPr lang="en-US" sz="2000" dirty="0"/>
              <a:t>Target patterns for derived [</a:t>
            </a:r>
            <a:r>
              <a:rPr lang="en-US" sz="2000" dirty="0" err="1"/>
              <a:t>ʃ</a:t>
            </a:r>
            <a:r>
              <a:rPr lang="en-US" sz="2000" dirty="0"/>
              <a:t>]  and [</a:t>
            </a:r>
            <a:r>
              <a:rPr lang="en-US" sz="2000" dirty="0" err="1"/>
              <a:t>s#j</a:t>
            </a:r>
            <a:r>
              <a:rPr lang="en-US" sz="2000" dirty="0"/>
              <a:t>]</a:t>
            </a:r>
          </a:p>
        </p:txBody>
      </p:sp>
      <p:pic>
        <p:nvPicPr>
          <p:cNvPr id="8" name="Picture 7">
            <a:extLst>
              <a:ext uri="{FF2B5EF4-FFF2-40B4-BE49-F238E27FC236}">
                <a16:creationId xmlns:a16="http://schemas.microsoft.com/office/drawing/2014/main" id="{448C10EF-5E37-CE47-A218-A8766C00F33D}"/>
              </a:ext>
            </a:extLst>
          </p:cNvPr>
          <p:cNvPicPr>
            <a:picLocks noChangeAspect="1"/>
          </p:cNvPicPr>
          <p:nvPr/>
        </p:nvPicPr>
        <p:blipFill>
          <a:blip r:embed="rId2"/>
          <a:stretch>
            <a:fillRect/>
          </a:stretch>
        </p:blipFill>
        <p:spPr>
          <a:xfrm rot="5340000">
            <a:off x="5431817" y="701732"/>
            <a:ext cx="1340828" cy="4563027"/>
          </a:xfrm>
          <a:prstGeom prst="rect">
            <a:avLst/>
          </a:prstGeom>
        </p:spPr>
      </p:pic>
      <p:pic>
        <p:nvPicPr>
          <p:cNvPr id="4" name="Picture 3">
            <a:extLst>
              <a:ext uri="{FF2B5EF4-FFF2-40B4-BE49-F238E27FC236}">
                <a16:creationId xmlns:a16="http://schemas.microsoft.com/office/drawing/2014/main" id="{CF7521E1-4350-C940-A2BE-F8C24631C3B6}"/>
              </a:ext>
            </a:extLst>
          </p:cNvPr>
          <p:cNvPicPr>
            <a:picLocks noChangeAspect="1"/>
          </p:cNvPicPr>
          <p:nvPr/>
        </p:nvPicPr>
        <p:blipFill rotWithShape="1">
          <a:blip r:embed="rId3"/>
          <a:srcRect b="16974"/>
          <a:stretch/>
        </p:blipFill>
        <p:spPr>
          <a:xfrm rot="-60000">
            <a:off x="3273450" y="4220799"/>
            <a:ext cx="5099586" cy="2572609"/>
          </a:xfrm>
          <a:prstGeom prst="rect">
            <a:avLst/>
          </a:prstGeom>
        </p:spPr>
      </p:pic>
    </p:spTree>
    <p:extLst>
      <p:ext uri="{BB962C8B-B14F-4D97-AF65-F5344CB8AC3E}">
        <p14:creationId xmlns:p14="http://schemas.microsoft.com/office/powerpoint/2010/main" val="8139835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07F6-E379-2E4F-AA79-73EB191CF253}"/>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98C3D56E-4261-3E4F-82C5-86EDAECBE375}"/>
              </a:ext>
            </a:extLst>
          </p:cNvPr>
          <p:cNvSpPr>
            <a:spLocks noGrp="1"/>
          </p:cNvSpPr>
          <p:nvPr>
            <p:ph idx="1"/>
          </p:nvPr>
        </p:nvSpPr>
        <p:spPr/>
        <p:txBody>
          <a:bodyPr/>
          <a:lstStyle/>
          <a:p>
            <a:r>
              <a:rPr lang="en-US" dirty="0"/>
              <a:t>Phonological implications</a:t>
            </a:r>
          </a:p>
          <a:p>
            <a:pPr lvl="1"/>
            <a:r>
              <a:rPr lang="en-US" dirty="0"/>
              <a:t>Traditional representation of segments in question</a:t>
            </a:r>
          </a:p>
        </p:txBody>
      </p:sp>
      <p:pic>
        <p:nvPicPr>
          <p:cNvPr id="4" name="Picture 3">
            <a:extLst>
              <a:ext uri="{FF2B5EF4-FFF2-40B4-BE49-F238E27FC236}">
                <a16:creationId xmlns:a16="http://schemas.microsoft.com/office/drawing/2014/main" id="{6971E103-412C-3D40-B394-F54655D4946F}"/>
              </a:ext>
            </a:extLst>
          </p:cNvPr>
          <p:cNvPicPr>
            <a:picLocks noChangeAspect="1"/>
          </p:cNvPicPr>
          <p:nvPr/>
        </p:nvPicPr>
        <p:blipFill>
          <a:blip r:embed="rId2"/>
          <a:stretch>
            <a:fillRect/>
          </a:stretch>
        </p:blipFill>
        <p:spPr>
          <a:xfrm>
            <a:off x="883778" y="2913321"/>
            <a:ext cx="7376444" cy="3263642"/>
          </a:xfrm>
          <a:prstGeom prst="rect">
            <a:avLst/>
          </a:prstGeom>
        </p:spPr>
      </p:pic>
    </p:spTree>
    <p:extLst>
      <p:ext uri="{BB962C8B-B14F-4D97-AF65-F5344CB8AC3E}">
        <p14:creationId xmlns:p14="http://schemas.microsoft.com/office/powerpoint/2010/main" val="423874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8344-B6BB-AD4F-84DE-0C8E3CC8F71A}"/>
              </a:ext>
            </a:extLst>
          </p:cNvPr>
          <p:cNvSpPr>
            <a:spLocks noGrp="1"/>
          </p:cNvSpPr>
          <p:nvPr>
            <p:ph type="title"/>
          </p:nvPr>
        </p:nvSpPr>
        <p:spPr/>
        <p:txBody>
          <a:bodyPr/>
          <a:lstStyle/>
          <a:p>
            <a:r>
              <a:rPr lang="en-US" dirty="0"/>
              <a:t>Phonological analysis of </a:t>
            </a:r>
            <a:r>
              <a:rPr lang="en-US" dirty="0" err="1"/>
              <a:t>Lamba</a:t>
            </a:r>
            <a:endParaRPr lang="en-US" dirty="0"/>
          </a:p>
        </p:txBody>
      </p:sp>
      <p:sp>
        <p:nvSpPr>
          <p:cNvPr id="3" name="Content Placeholder 2">
            <a:extLst>
              <a:ext uri="{FF2B5EF4-FFF2-40B4-BE49-F238E27FC236}">
                <a16:creationId xmlns:a16="http://schemas.microsoft.com/office/drawing/2014/main" id="{96A7042A-7C75-D446-AFD2-81B8E6E3EC41}"/>
              </a:ext>
            </a:extLst>
          </p:cNvPr>
          <p:cNvSpPr>
            <a:spLocks noGrp="1"/>
          </p:cNvSpPr>
          <p:nvPr>
            <p:ph idx="1"/>
          </p:nvPr>
        </p:nvSpPr>
        <p:spPr/>
        <p:txBody>
          <a:bodyPr>
            <a:normAutofit fontScale="92500" lnSpcReduction="10000"/>
          </a:bodyPr>
          <a:lstStyle/>
          <a:p>
            <a:r>
              <a:rPr lang="en-US" dirty="0"/>
              <a:t>Contrastive sounds</a:t>
            </a:r>
          </a:p>
          <a:p>
            <a:pPr lvl="1"/>
            <a:r>
              <a:rPr lang="en-US" dirty="0"/>
              <a:t>p, t, k, </a:t>
            </a:r>
            <a:r>
              <a:rPr lang="en-US" dirty="0" err="1"/>
              <a:t>ʧ</a:t>
            </a:r>
            <a:r>
              <a:rPr lang="en-US" dirty="0"/>
              <a:t>, s, </a:t>
            </a:r>
            <a:r>
              <a:rPr lang="en-US" dirty="0" err="1"/>
              <a:t>ʃ</a:t>
            </a:r>
            <a:r>
              <a:rPr lang="en-US" dirty="0"/>
              <a:t>, …</a:t>
            </a:r>
          </a:p>
          <a:p>
            <a:pPr lvl="1"/>
            <a:r>
              <a:rPr lang="en-US" dirty="0" err="1"/>
              <a:t>i</a:t>
            </a:r>
            <a:r>
              <a:rPr lang="en-US" dirty="0"/>
              <a:t>, e, a, o, u</a:t>
            </a:r>
          </a:p>
          <a:p>
            <a:r>
              <a:rPr lang="en-US" dirty="0"/>
              <a:t>Phonological alternations (rules)</a:t>
            </a:r>
          </a:p>
          <a:p>
            <a:pPr lvl="1"/>
            <a:r>
              <a:rPr lang="en-US" dirty="0"/>
              <a:t>k </a:t>
            </a:r>
            <a:r>
              <a:rPr lang="en-US" dirty="0">
                <a:sym typeface="Wingdings" pitchFamily="2" charset="2"/>
              </a:rPr>
              <a:t> </a:t>
            </a:r>
            <a:r>
              <a:rPr lang="en-US" dirty="0" err="1"/>
              <a:t>ʧ</a:t>
            </a:r>
            <a:r>
              <a:rPr lang="en-US" dirty="0"/>
              <a:t> / ___ </a:t>
            </a:r>
            <a:r>
              <a:rPr lang="en-US" dirty="0" err="1"/>
              <a:t>i</a:t>
            </a:r>
            <a:endParaRPr lang="en-US" dirty="0"/>
          </a:p>
          <a:p>
            <a:pPr lvl="1"/>
            <a:r>
              <a:rPr lang="en-US" dirty="0"/>
              <a:t>s </a:t>
            </a:r>
            <a:r>
              <a:rPr lang="en-US" dirty="0">
                <a:sym typeface="Wingdings" pitchFamily="2" charset="2"/>
              </a:rPr>
              <a:t> </a:t>
            </a:r>
            <a:r>
              <a:rPr lang="en-US" dirty="0" err="1"/>
              <a:t>ʃ</a:t>
            </a:r>
            <a:r>
              <a:rPr lang="en-US" dirty="0"/>
              <a:t> / ___ </a:t>
            </a:r>
            <a:r>
              <a:rPr lang="en-US" dirty="0" err="1"/>
              <a:t>i</a:t>
            </a:r>
            <a:r>
              <a:rPr lang="en-US" dirty="0"/>
              <a:t> </a:t>
            </a:r>
          </a:p>
          <a:p>
            <a:r>
              <a:rPr lang="en-US" dirty="0"/>
              <a:t>Questions to ask</a:t>
            </a:r>
          </a:p>
          <a:p>
            <a:pPr lvl="1"/>
            <a:r>
              <a:rPr lang="en-US" dirty="0"/>
              <a:t>Are [k] and [</a:t>
            </a:r>
            <a:r>
              <a:rPr lang="en-US" dirty="0" err="1"/>
              <a:t>ʧ</a:t>
            </a:r>
            <a:r>
              <a:rPr lang="en-US" dirty="0"/>
              <a:t>] contrastive?</a:t>
            </a:r>
          </a:p>
          <a:p>
            <a:pPr lvl="1"/>
            <a:r>
              <a:rPr lang="en-US" dirty="0"/>
              <a:t>Is [</a:t>
            </a:r>
            <a:r>
              <a:rPr lang="en-US" dirty="0" err="1"/>
              <a:t>ʧ</a:t>
            </a:r>
            <a:r>
              <a:rPr lang="en-US" dirty="0"/>
              <a:t>] underlying or derived, or both?</a:t>
            </a:r>
          </a:p>
          <a:p>
            <a:pPr lvl="1"/>
            <a:r>
              <a:rPr lang="en-US" dirty="0"/>
              <a:t>Are underlying [</a:t>
            </a:r>
            <a:r>
              <a:rPr lang="en-US" dirty="0" err="1"/>
              <a:t>ʧ</a:t>
            </a:r>
            <a:r>
              <a:rPr lang="en-US" dirty="0"/>
              <a:t>] and derived [</a:t>
            </a:r>
            <a:r>
              <a:rPr lang="en-US" dirty="0" err="1"/>
              <a:t>ʧ</a:t>
            </a:r>
            <a:r>
              <a:rPr lang="en-US" dirty="0"/>
              <a:t>] identical?</a:t>
            </a:r>
          </a:p>
          <a:p>
            <a:pPr lvl="1"/>
            <a:r>
              <a:rPr lang="en-US" dirty="0"/>
              <a:t>What happens when children (or L2 learners) acquire the palatalization rule?</a:t>
            </a:r>
          </a:p>
        </p:txBody>
      </p:sp>
    </p:spTree>
    <p:extLst>
      <p:ext uri="{BB962C8B-B14F-4D97-AF65-F5344CB8AC3E}">
        <p14:creationId xmlns:p14="http://schemas.microsoft.com/office/powerpoint/2010/main" val="2571202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07F6-E379-2E4F-AA79-73EB191CF253}"/>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98C3D56E-4261-3E4F-82C5-86EDAECBE375}"/>
              </a:ext>
            </a:extLst>
          </p:cNvPr>
          <p:cNvSpPr>
            <a:spLocks noGrp="1"/>
          </p:cNvSpPr>
          <p:nvPr>
            <p:ph idx="1"/>
          </p:nvPr>
        </p:nvSpPr>
        <p:spPr/>
        <p:txBody>
          <a:bodyPr/>
          <a:lstStyle/>
          <a:p>
            <a:r>
              <a:rPr lang="en-US" dirty="0"/>
              <a:t>Phonological implications</a:t>
            </a:r>
          </a:p>
          <a:p>
            <a:pPr lvl="1"/>
            <a:r>
              <a:rPr lang="en-US" dirty="0"/>
              <a:t>Alternative representation of segments in question:</a:t>
            </a:r>
          </a:p>
          <a:p>
            <a:pPr lvl="2"/>
            <a:r>
              <a:rPr lang="en-US" dirty="0"/>
              <a:t>[j] must have a coronal component in its articulation. Thus, its place node must be specified as	 [Cor]</a:t>
            </a:r>
          </a:p>
          <a:p>
            <a:pPr marL="457200" lvl="1" indent="0">
              <a:spcBef>
                <a:spcPts val="0"/>
              </a:spcBef>
              <a:buNone/>
            </a:pPr>
            <a:r>
              <a:rPr lang="en-US" dirty="0"/>
              <a:t>                       		   	    </a:t>
            </a:r>
            <a:r>
              <a:rPr lang="en-US" sz="2200" dirty="0"/>
              <a:t>|</a:t>
            </a:r>
          </a:p>
          <a:p>
            <a:pPr marL="457200" lvl="1" indent="0">
              <a:spcBef>
                <a:spcPts val="0"/>
              </a:spcBef>
              <a:buNone/>
            </a:pPr>
            <a:r>
              <a:rPr lang="en-US" sz="2200" dirty="0"/>
              <a:t>					[–ant]</a:t>
            </a:r>
          </a:p>
        </p:txBody>
      </p:sp>
      <p:pic>
        <p:nvPicPr>
          <p:cNvPr id="5" name="Picture 4">
            <a:extLst>
              <a:ext uri="{FF2B5EF4-FFF2-40B4-BE49-F238E27FC236}">
                <a16:creationId xmlns:a16="http://schemas.microsoft.com/office/drawing/2014/main" id="{8A00A644-81DB-E746-9908-3D8D8CBDDD92}"/>
              </a:ext>
            </a:extLst>
          </p:cNvPr>
          <p:cNvPicPr>
            <a:picLocks noChangeAspect="1"/>
          </p:cNvPicPr>
          <p:nvPr/>
        </p:nvPicPr>
        <p:blipFill>
          <a:blip r:embed="rId2"/>
          <a:stretch>
            <a:fillRect/>
          </a:stretch>
        </p:blipFill>
        <p:spPr>
          <a:xfrm>
            <a:off x="1231457" y="3995034"/>
            <a:ext cx="3340543" cy="2648768"/>
          </a:xfrm>
          <a:prstGeom prst="rect">
            <a:avLst/>
          </a:prstGeom>
        </p:spPr>
      </p:pic>
      <p:sp>
        <p:nvSpPr>
          <p:cNvPr id="6" name="TextBox 5">
            <a:extLst>
              <a:ext uri="{FF2B5EF4-FFF2-40B4-BE49-F238E27FC236}">
                <a16:creationId xmlns:a16="http://schemas.microsoft.com/office/drawing/2014/main" id="{F1CAB691-8C7B-8949-B8C5-9F2D6F691E70}"/>
              </a:ext>
            </a:extLst>
          </p:cNvPr>
          <p:cNvSpPr txBox="1"/>
          <p:nvPr/>
        </p:nvSpPr>
        <p:spPr>
          <a:xfrm>
            <a:off x="1742779" y="3625702"/>
            <a:ext cx="2031779" cy="369332"/>
          </a:xfrm>
          <a:prstGeom prst="rect">
            <a:avLst/>
          </a:prstGeom>
          <a:noFill/>
        </p:spPr>
        <p:txBody>
          <a:bodyPr wrap="square" rtlCol="0">
            <a:spAutoFit/>
          </a:bodyPr>
          <a:lstStyle/>
          <a:p>
            <a:r>
              <a:rPr lang="en-US" dirty="0"/>
              <a:t> [s]	             [j] </a:t>
            </a:r>
          </a:p>
        </p:txBody>
      </p:sp>
    </p:spTree>
    <p:extLst>
      <p:ext uri="{BB962C8B-B14F-4D97-AF65-F5344CB8AC3E}">
        <p14:creationId xmlns:p14="http://schemas.microsoft.com/office/powerpoint/2010/main" val="11788313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E6942-A607-8C42-96B7-D4332CDBE436}"/>
              </a:ext>
            </a:extLst>
          </p:cNvPr>
          <p:cNvSpPr>
            <a:spLocks noGrp="1"/>
          </p:cNvSpPr>
          <p:nvPr>
            <p:ph type="title"/>
          </p:nvPr>
        </p:nvSpPr>
        <p:spPr/>
        <p:txBody>
          <a:bodyPr/>
          <a:lstStyle/>
          <a:p>
            <a:r>
              <a:rPr lang="en-US" dirty="0" err="1"/>
              <a:t>Zsiga</a:t>
            </a:r>
            <a:r>
              <a:rPr lang="en-US" dirty="0"/>
              <a:t> (1995)</a:t>
            </a:r>
          </a:p>
        </p:txBody>
      </p:sp>
      <p:sp>
        <p:nvSpPr>
          <p:cNvPr id="3" name="Content Placeholder 2">
            <a:extLst>
              <a:ext uri="{FF2B5EF4-FFF2-40B4-BE49-F238E27FC236}">
                <a16:creationId xmlns:a16="http://schemas.microsoft.com/office/drawing/2014/main" id="{E11246AA-1465-9749-9952-F4E2918D4C36}"/>
              </a:ext>
            </a:extLst>
          </p:cNvPr>
          <p:cNvSpPr>
            <a:spLocks noGrp="1"/>
          </p:cNvSpPr>
          <p:nvPr>
            <p:ph idx="1"/>
          </p:nvPr>
        </p:nvSpPr>
        <p:spPr/>
        <p:txBody>
          <a:bodyPr/>
          <a:lstStyle/>
          <a:p>
            <a:r>
              <a:rPr lang="en-US" dirty="0"/>
              <a:t>Discussion</a:t>
            </a:r>
          </a:p>
        </p:txBody>
      </p:sp>
    </p:spTree>
    <p:extLst>
      <p:ext uri="{BB962C8B-B14F-4D97-AF65-F5344CB8AC3E}">
        <p14:creationId xmlns:p14="http://schemas.microsoft.com/office/powerpoint/2010/main" val="2735605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C7F80-3884-8047-ACFA-0FB4B7979B0D}"/>
              </a:ext>
            </a:extLst>
          </p:cNvPr>
          <p:cNvSpPr>
            <a:spLocks noGrp="1"/>
          </p:cNvSpPr>
          <p:nvPr>
            <p:ph type="title"/>
          </p:nvPr>
        </p:nvSpPr>
        <p:spPr/>
        <p:txBody>
          <a:bodyPr>
            <a:normAutofit/>
          </a:bodyPr>
          <a:lstStyle/>
          <a:p>
            <a:r>
              <a:rPr lang="en-US" dirty="0"/>
              <a:t>Experimental studies of</a:t>
            </a:r>
            <a:r>
              <a:rPr lang="ru-RU" dirty="0"/>
              <a:t> </a:t>
            </a:r>
            <a:r>
              <a:rPr lang="en-US" dirty="0"/>
              <a:t>sound systems </a:t>
            </a:r>
            <a:r>
              <a:rPr lang="en-US" i="1" dirty="0"/>
              <a:t>(after Cohn 2010)</a:t>
            </a:r>
            <a:endParaRPr lang="en-US" dirty="0"/>
          </a:p>
        </p:txBody>
      </p:sp>
      <p:sp>
        <p:nvSpPr>
          <p:cNvPr id="4" name="Content Placeholder 2">
            <a:extLst>
              <a:ext uri="{FF2B5EF4-FFF2-40B4-BE49-F238E27FC236}">
                <a16:creationId xmlns:a16="http://schemas.microsoft.com/office/drawing/2014/main" id="{F6FFB800-A13B-8A4C-908C-D882A5685416}"/>
              </a:ext>
            </a:extLst>
          </p:cNvPr>
          <p:cNvSpPr txBox="1">
            <a:spLocks/>
          </p:cNvSpPr>
          <p:nvPr/>
        </p:nvSpPr>
        <p:spPr>
          <a:xfrm>
            <a:off x="499729" y="2062829"/>
            <a:ext cx="7304569" cy="4444297"/>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400"/>
              </a:spcBef>
              <a:buNone/>
            </a:pPr>
            <a:r>
              <a:rPr lang="en-US" sz="3800" b="1" i="1" dirty="0"/>
              <a:t>Laboratory Phonology</a:t>
            </a:r>
            <a:endParaRPr lang="en-US" sz="3400" b="1" i="1" dirty="0"/>
          </a:p>
          <a:p>
            <a:pPr marL="120600" indent="-120600">
              <a:lnSpc>
                <a:spcPct val="110000"/>
              </a:lnSpc>
              <a:spcBef>
                <a:spcPts val="300"/>
              </a:spcBef>
            </a:pPr>
            <a:r>
              <a:rPr lang="en-US" sz="3400" i="1" dirty="0"/>
              <a:t>What is phonological knowledge – as distinct from phonetic or lexical knowledge?</a:t>
            </a:r>
          </a:p>
          <a:p>
            <a:pPr marL="120600" indent="-120600">
              <a:lnSpc>
                <a:spcPct val="110000"/>
              </a:lnSpc>
              <a:spcBef>
                <a:spcPts val="300"/>
              </a:spcBef>
            </a:pPr>
            <a:r>
              <a:rPr lang="en-US" sz="3400" i="1" dirty="0"/>
              <a:t>What are the units of speech – features, segments, syllables, words?</a:t>
            </a:r>
          </a:p>
          <a:p>
            <a:pPr marL="120600" indent="-120600">
              <a:lnSpc>
                <a:spcPct val="110000"/>
              </a:lnSpc>
              <a:spcBef>
                <a:spcPts val="300"/>
              </a:spcBef>
            </a:pPr>
            <a:r>
              <a:rPr lang="en-US" sz="3400" i="1" dirty="0"/>
              <a:t>Are there natural classes, and what are their roles?</a:t>
            </a:r>
          </a:p>
          <a:p>
            <a:pPr marL="120600" indent="-120600">
              <a:lnSpc>
                <a:spcPct val="110000"/>
              </a:lnSpc>
              <a:spcBef>
                <a:spcPts val="300"/>
              </a:spcBef>
            </a:pPr>
            <a:r>
              <a:rPr lang="en-US" sz="3400" i="1" dirty="0"/>
              <a:t>What is </a:t>
            </a:r>
            <a:r>
              <a:rPr lang="en-US" sz="3400" i="1" dirty="0" err="1"/>
              <a:t>markedness</a:t>
            </a:r>
            <a:r>
              <a:rPr lang="en-US" sz="3400" i="1" dirty="0"/>
              <a:t>?</a:t>
            </a:r>
          </a:p>
          <a:p>
            <a:pPr marL="120600" indent="-120600">
              <a:lnSpc>
                <a:spcPct val="110000"/>
              </a:lnSpc>
              <a:spcBef>
                <a:spcPts val="300"/>
              </a:spcBef>
            </a:pPr>
            <a:r>
              <a:rPr lang="en-US" sz="3400" i="1" dirty="0"/>
              <a:t>What is naturalness, and what is its source?</a:t>
            </a:r>
          </a:p>
          <a:p>
            <a:pPr marL="120600" indent="-120600">
              <a:lnSpc>
                <a:spcPct val="110000"/>
              </a:lnSpc>
              <a:spcBef>
                <a:spcPts val="300"/>
              </a:spcBef>
            </a:pPr>
            <a:r>
              <a:rPr lang="en-US" sz="3400" i="1" dirty="0"/>
              <a:t>To what degree are phonological and phonetic systems language-specific, and</a:t>
            </a:r>
            <a:r>
              <a:rPr lang="ru-RU" sz="3400" i="1" dirty="0"/>
              <a:t> </a:t>
            </a:r>
            <a:r>
              <a:rPr lang="en-US" sz="3400" i="1" dirty="0"/>
              <a:t>to what degree are they common to all human languages?</a:t>
            </a:r>
          </a:p>
          <a:p>
            <a:pPr marL="120600" indent="-120600">
              <a:lnSpc>
                <a:spcPct val="110000"/>
              </a:lnSpc>
              <a:spcBef>
                <a:spcPts val="300"/>
              </a:spcBef>
            </a:pPr>
            <a:r>
              <a:rPr lang="en-US" sz="3400" i="1" dirty="0"/>
              <a:t>How are linguistic knowledge and language use integrated?</a:t>
            </a:r>
          </a:p>
          <a:p>
            <a:pPr marL="120600" indent="-120600">
              <a:lnSpc>
                <a:spcPct val="110000"/>
              </a:lnSpc>
              <a:spcBef>
                <a:spcPts val="300"/>
              </a:spcBef>
            </a:pPr>
            <a:r>
              <a:rPr lang="en-US" sz="3400" i="1" dirty="0"/>
              <a:t>What is the relationship between synchronic sounds systems and diachronic</a:t>
            </a:r>
            <a:r>
              <a:rPr lang="ru-RU" sz="3400" i="1" dirty="0"/>
              <a:t> </a:t>
            </a:r>
            <a:r>
              <a:rPr lang="en-US" sz="3400" i="1" dirty="0"/>
              <a:t>change?</a:t>
            </a:r>
          </a:p>
        </p:txBody>
      </p:sp>
    </p:spTree>
    <p:extLst>
      <p:ext uri="{BB962C8B-B14F-4D97-AF65-F5344CB8AC3E}">
        <p14:creationId xmlns:p14="http://schemas.microsoft.com/office/powerpoint/2010/main" val="3163714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94222-C2C5-3E45-B65D-C127CDAB7EFF}"/>
              </a:ext>
            </a:extLst>
          </p:cNvPr>
          <p:cNvSpPr>
            <a:spLocks noGrp="1"/>
          </p:cNvSpPr>
          <p:nvPr>
            <p:ph type="title"/>
          </p:nvPr>
        </p:nvSpPr>
        <p:spPr/>
        <p:txBody>
          <a:bodyPr/>
          <a:lstStyle/>
          <a:p>
            <a:r>
              <a:rPr lang="en-US" dirty="0"/>
              <a:t>Experimental studies of</a:t>
            </a:r>
            <a:r>
              <a:rPr lang="ru-RU" dirty="0"/>
              <a:t> </a:t>
            </a:r>
            <a:r>
              <a:rPr lang="en-US" dirty="0"/>
              <a:t>sound systems </a:t>
            </a:r>
            <a:r>
              <a:rPr lang="en-US" i="1" dirty="0"/>
              <a:t>(after Cohn 2010)</a:t>
            </a:r>
            <a:endParaRPr lang="en-US" dirty="0"/>
          </a:p>
        </p:txBody>
      </p:sp>
      <p:sp>
        <p:nvSpPr>
          <p:cNvPr id="4" name="Content Placeholder 2">
            <a:extLst>
              <a:ext uri="{FF2B5EF4-FFF2-40B4-BE49-F238E27FC236}">
                <a16:creationId xmlns:a16="http://schemas.microsoft.com/office/drawing/2014/main" id="{A9EEFDA3-3C91-7746-B89F-5722A2ED6D2C}"/>
              </a:ext>
            </a:extLst>
          </p:cNvPr>
          <p:cNvSpPr txBox="1">
            <a:spLocks/>
          </p:cNvSpPr>
          <p:nvPr/>
        </p:nvSpPr>
        <p:spPr>
          <a:xfrm>
            <a:off x="628650" y="2089523"/>
            <a:ext cx="7886700" cy="22858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i="1" dirty="0"/>
              <a:t>Acquisition of phonology</a:t>
            </a:r>
          </a:p>
          <a:p>
            <a:pPr marL="120600" indent="-120600">
              <a:spcBef>
                <a:spcPts val="300"/>
              </a:spcBef>
            </a:pPr>
            <a:r>
              <a:rPr lang="en-US" sz="2000" i="1" dirty="0"/>
              <a:t>How does the process of language acquisition result in the knowledge of an</a:t>
            </a:r>
            <a:r>
              <a:rPr lang="ru-RU" sz="2000" i="1" dirty="0"/>
              <a:t> </a:t>
            </a:r>
            <a:r>
              <a:rPr lang="en-US" sz="2000" i="1" dirty="0"/>
              <a:t>adult phonology?</a:t>
            </a:r>
          </a:p>
          <a:p>
            <a:pPr marL="120600" indent="-120600">
              <a:spcBef>
                <a:spcPts val="300"/>
              </a:spcBef>
            </a:pPr>
            <a:r>
              <a:rPr lang="en-US" sz="2000" i="1" dirty="0"/>
              <a:t>To what degree are mechanisms of linguistic learning and competence specific to language, and to what degree are they part of more general cognitive mechanisms?</a:t>
            </a:r>
          </a:p>
        </p:txBody>
      </p:sp>
      <p:sp>
        <p:nvSpPr>
          <p:cNvPr id="5" name="Content Placeholder 2">
            <a:extLst>
              <a:ext uri="{FF2B5EF4-FFF2-40B4-BE49-F238E27FC236}">
                <a16:creationId xmlns:a16="http://schemas.microsoft.com/office/drawing/2014/main" id="{2B0E930B-A889-4D4C-B67F-3D5B144C1F9D}"/>
              </a:ext>
            </a:extLst>
          </p:cNvPr>
          <p:cNvSpPr txBox="1">
            <a:spLocks/>
          </p:cNvSpPr>
          <p:nvPr/>
        </p:nvSpPr>
        <p:spPr>
          <a:xfrm>
            <a:off x="628650" y="4375411"/>
            <a:ext cx="7886700" cy="10259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i="1" dirty="0"/>
              <a:t>Phonology and psycholinguistics</a:t>
            </a:r>
            <a:endParaRPr lang="en-US" sz="2000" i="1" dirty="0"/>
          </a:p>
          <a:p>
            <a:pPr marL="120600" indent="-120600">
              <a:spcBef>
                <a:spcPts val="300"/>
              </a:spcBef>
            </a:pPr>
            <a:r>
              <a:rPr lang="en-US" sz="2000" i="1" dirty="0"/>
              <a:t>In what ways do both production and perception affect phonology?</a:t>
            </a:r>
          </a:p>
        </p:txBody>
      </p:sp>
    </p:spTree>
    <p:extLst>
      <p:ext uri="{BB962C8B-B14F-4D97-AF65-F5344CB8AC3E}">
        <p14:creationId xmlns:p14="http://schemas.microsoft.com/office/powerpoint/2010/main" val="2626005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A3A4B-FAAA-7541-BEE0-E9CB4637309B}"/>
              </a:ext>
            </a:extLst>
          </p:cNvPr>
          <p:cNvSpPr>
            <a:spLocks noGrp="1"/>
          </p:cNvSpPr>
          <p:nvPr>
            <p:ph type="title"/>
          </p:nvPr>
        </p:nvSpPr>
        <p:spPr/>
        <p:txBody>
          <a:bodyPr/>
          <a:lstStyle/>
          <a:p>
            <a:r>
              <a:rPr lang="en-US" dirty="0"/>
              <a:t>Experimental design</a:t>
            </a:r>
          </a:p>
        </p:txBody>
      </p:sp>
      <p:sp>
        <p:nvSpPr>
          <p:cNvPr id="3" name="Content Placeholder 2">
            <a:extLst>
              <a:ext uri="{FF2B5EF4-FFF2-40B4-BE49-F238E27FC236}">
                <a16:creationId xmlns:a16="http://schemas.microsoft.com/office/drawing/2014/main" id="{09E446DB-43C2-A64C-8FBA-0F44EB3E30FA}"/>
              </a:ext>
            </a:extLst>
          </p:cNvPr>
          <p:cNvSpPr>
            <a:spLocks noGrp="1"/>
          </p:cNvSpPr>
          <p:nvPr>
            <p:ph idx="1"/>
          </p:nvPr>
        </p:nvSpPr>
        <p:spPr/>
        <p:txBody>
          <a:bodyPr/>
          <a:lstStyle/>
          <a:p>
            <a:r>
              <a:rPr lang="en-US" b="1" i="1" dirty="0"/>
              <a:t>Experiment</a:t>
            </a:r>
            <a:r>
              <a:rPr lang="en-US" dirty="0"/>
              <a:t> - a procedure carried out in order to discover an unknown </a:t>
            </a:r>
            <a:r>
              <a:rPr lang="en-US" b="1" i="1" dirty="0"/>
              <a:t>effect</a:t>
            </a:r>
            <a:r>
              <a:rPr lang="en-US" dirty="0"/>
              <a:t>, to test or establish a hypothesis, or to illustrate a known law</a:t>
            </a:r>
          </a:p>
          <a:p>
            <a:r>
              <a:rPr lang="en-US" b="1" i="1" dirty="0"/>
              <a:t>Effect</a:t>
            </a:r>
            <a:r>
              <a:rPr lang="en-US" dirty="0"/>
              <a:t> – influence of “something” on “something else”, or </a:t>
            </a:r>
            <a:r>
              <a:rPr lang="en-US" i="1" dirty="0"/>
              <a:t>the </a:t>
            </a:r>
            <a:r>
              <a:rPr lang="en-US" b="1" i="1" dirty="0"/>
              <a:t>difference</a:t>
            </a:r>
            <a:r>
              <a:rPr lang="en-US" i="1" dirty="0"/>
              <a:t> between what happened and what would have happened</a:t>
            </a:r>
            <a:endParaRPr lang="en-US" dirty="0"/>
          </a:p>
          <a:p>
            <a:r>
              <a:rPr lang="en-US" b="1" i="1" dirty="0"/>
              <a:t> Variable – </a:t>
            </a:r>
            <a:r>
              <a:rPr lang="en-US" dirty="0"/>
              <a:t>a set of numbers or units that have the same underlying category</a:t>
            </a:r>
          </a:p>
          <a:p>
            <a:pPr lvl="1"/>
            <a:r>
              <a:rPr lang="en-US" dirty="0"/>
              <a:t>Real-world phenomena always vary, i.e. there are no absolutely identical members of a category</a:t>
            </a:r>
          </a:p>
        </p:txBody>
      </p:sp>
    </p:spTree>
    <p:extLst>
      <p:ext uri="{BB962C8B-B14F-4D97-AF65-F5344CB8AC3E}">
        <p14:creationId xmlns:p14="http://schemas.microsoft.com/office/powerpoint/2010/main" val="2262462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E40E4-DC8E-2249-95F2-BFA017EEBFBB}"/>
              </a:ext>
            </a:extLst>
          </p:cNvPr>
          <p:cNvSpPr>
            <a:spLocks noGrp="1"/>
          </p:cNvSpPr>
          <p:nvPr>
            <p:ph type="title"/>
          </p:nvPr>
        </p:nvSpPr>
        <p:spPr/>
        <p:txBody>
          <a:bodyPr/>
          <a:lstStyle/>
          <a:p>
            <a:r>
              <a:rPr lang="en-US" dirty="0"/>
              <a:t>Types of variables</a:t>
            </a:r>
          </a:p>
        </p:txBody>
      </p:sp>
      <p:sp>
        <p:nvSpPr>
          <p:cNvPr id="3" name="Content Placeholder 2">
            <a:extLst>
              <a:ext uri="{FF2B5EF4-FFF2-40B4-BE49-F238E27FC236}">
                <a16:creationId xmlns:a16="http://schemas.microsoft.com/office/drawing/2014/main" id="{AD3A6AD2-DBF2-1745-AD43-6CBF657DB50F}"/>
              </a:ext>
            </a:extLst>
          </p:cNvPr>
          <p:cNvSpPr>
            <a:spLocks noGrp="1"/>
          </p:cNvSpPr>
          <p:nvPr>
            <p:ph idx="1"/>
          </p:nvPr>
        </p:nvSpPr>
        <p:spPr>
          <a:xfrm>
            <a:off x="628650" y="1712072"/>
            <a:ext cx="7886700" cy="4351338"/>
          </a:xfrm>
        </p:spPr>
        <p:txBody>
          <a:bodyPr>
            <a:normAutofit/>
          </a:bodyPr>
          <a:lstStyle/>
          <a:p>
            <a:r>
              <a:rPr lang="en-US" sz="2400" b="1" i="1" dirty="0"/>
              <a:t>Dependent</a:t>
            </a:r>
            <a:r>
              <a:rPr lang="en-US" sz="2400" dirty="0"/>
              <a:t> variable – the variable in question, one that the researcher wants to study</a:t>
            </a:r>
          </a:p>
          <a:p>
            <a:r>
              <a:rPr lang="en-US" sz="2400" b="1" i="1" dirty="0"/>
              <a:t>Independent</a:t>
            </a:r>
            <a:r>
              <a:rPr lang="en-US" sz="2400" dirty="0"/>
              <a:t> variable – the variable that has an effect on the dependent variable and is presumed to change it</a:t>
            </a:r>
          </a:p>
          <a:p>
            <a:r>
              <a:rPr lang="en-US" sz="2400" b="1" i="1" dirty="0"/>
              <a:t>Confounding</a:t>
            </a:r>
            <a:r>
              <a:rPr lang="en-US" sz="2400" dirty="0"/>
              <a:t> variable – any other variable that may influence the dependent variable but cannot be controlled.</a:t>
            </a:r>
          </a:p>
        </p:txBody>
      </p:sp>
      <p:grpSp>
        <p:nvGrpSpPr>
          <p:cNvPr id="20" name="Group 19">
            <a:extLst>
              <a:ext uri="{FF2B5EF4-FFF2-40B4-BE49-F238E27FC236}">
                <a16:creationId xmlns:a16="http://schemas.microsoft.com/office/drawing/2014/main" id="{57A4B98C-AA0B-5941-9F07-0CF75AD29CE2}"/>
              </a:ext>
            </a:extLst>
          </p:cNvPr>
          <p:cNvGrpSpPr/>
          <p:nvPr/>
        </p:nvGrpSpPr>
        <p:grpSpPr>
          <a:xfrm>
            <a:off x="1998921" y="4110555"/>
            <a:ext cx="4746771" cy="2225902"/>
            <a:chOff x="1998921" y="4110555"/>
            <a:chExt cx="4746771" cy="2225902"/>
          </a:xfrm>
        </p:grpSpPr>
        <p:sp>
          <p:nvSpPr>
            <p:cNvPr id="5" name="Oval 4">
              <a:extLst>
                <a:ext uri="{FF2B5EF4-FFF2-40B4-BE49-F238E27FC236}">
                  <a16:creationId xmlns:a16="http://schemas.microsoft.com/office/drawing/2014/main" id="{C0B0DEC3-05A1-9643-A0AC-B3C83F39CAA4}"/>
                </a:ext>
              </a:extLst>
            </p:cNvPr>
            <p:cNvSpPr/>
            <p:nvPr/>
          </p:nvSpPr>
          <p:spPr>
            <a:xfrm>
              <a:off x="1998921" y="4922880"/>
              <a:ext cx="1499191" cy="141357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499EE65-6975-EC4B-961B-2B8A4864507C}"/>
                </a:ext>
              </a:extLst>
            </p:cNvPr>
            <p:cNvSpPr txBox="1"/>
            <p:nvPr/>
          </p:nvSpPr>
          <p:spPr>
            <a:xfrm>
              <a:off x="2347136" y="5445002"/>
              <a:ext cx="802759" cy="369332"/>
            </a:xfrm>
            <a:prstGeom prst="rect">
              <a:avLst/>
            </a:prstGeom>
            <a:noFill/>
          </p:spPr>
          <p:txBody>
            <a:bodyPr wrap="square" rtlCol="0">
              <a:spAutoFit/>
            </a:bodyPr>
            <a:lstStyle/>
            <a:p>
              <a:pPr algn="ctr"/>
              <a:r>
                <a:rPr lang="en-US" dirty="0"/>
                <a:t>height</a:t>
              </a:r>
            </a:p>
          </p:txBody>
        </p:sp>
        <p:sp>
          <p:nvSpPr>
            <p:cNvPr id="7" name="TextBox 6">
              <a:extLst>
                <a:ext uri="{FF2B5EF4-FFF2-40B4-BE49-F238E27FC236}">
                  <a16:creationId xmlns:a16="http://schemas.microsoft.com/office/drawing/2014/main" id="{3CF838C7-3BEE-C747-A924-A6DB99EFE7F5}"/>
                </a:ext>
              </a:extLst>
            </p:cNvPr>
            <p:cNvSpPr txBox="1"/>
            <p:nvPr/>
          </p:nvSpPr>
          <p:spPr>
            <a:xfrm>
              <a:off x="5553517" y="5445002"/>
              <a:ext cx="906427" cy="369332"/>
            </a:xfrm>
            <a:prstGeom prst="rect">
              <a:avLst/>
            </a:prstGeom>
            <a:noFill/>
          </p:spPr>
          <p:txBody>
            <a:bodyPr wrap="square" rtlCol="0">
              <a:spAutoFit/>
            </a:bodyPr>
            <a:lstStyle/>
            <a:p>
              <a:r>
                <a:rPr lang="en-US" dirty="0"/>
                <a:t>gender</a:t>
              </a:r>
            </a:p>
          </p:txBody>
        </p:sp>
        <p:sp>
          <p:nvSpPr>
            <p:cNvPr id="9" name="Rectangle 8">
              <a:extLst>
                <a:ext uri="{FF2B5EF4-FFF2-40B4-BE49-F238E27FC236}">
                  <a16:creationId xmlns:a16="http://schemas.microsoft.com/office/drawing/2014/main" id="{AE24A493-EAB7-C24B-B817-0A2DD2496EC5}"/>
                </a:ext>
              </a:extLst>
            </p:cNvPr>
            <p:cNvSpPr/>
            <p:nvPr/>
          </p:nvSpPr>
          <p:spPr>
            <a:xfrm>
              <a:off x="5267767" y="5002626"/>
              <a:ext cx="1477925" cy="12540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66425D25-CFA1-1A45-B70A-2F3C261102AD}"/>
                </a:ext>
              </a:extLst>
            </p:cNvPr>
            <p:cNvSpPr/>
            <p:nvPr/>
          </p:nvSpPr>
          <p:spPr>
            <a:xfrm rot="10800000">
              <a:off x="3636335" y="5374483"/>
              <a:ext cx="1435394" cy="51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1FBFB43-867E-5141-99D5-1E994BD43AEB}"/>
                </a:ext>
              </a:extLst>
            </p:cNvPr>
            <p:cNvSpPr txBox="1"/>
            <p:nvPr/>
          </p:nvSpPr>
          <p:spPr>
            <a:xfrm>
              <a:off x="4063962" y="5005151"/>
              <a:ext cx="802759" cy="369332"/>
            </a:xfrm>
            <a:prstGeom prst="rect">
              <a:avLst/>
            </a:prstGeom>
            <a:noFill/>
          </p:spPr>
          <p:txBody>
            <a:bodyPr wrap="square" rtlCol="0">
              <a:spAutoFit/>
            </a:bodyPr>
            <a:lstStyle/>
            <a:p>
              <a:r>
                <a:rPr lang="en-US" dirty="0"/>
                <a:t>effect</a:t>
              </a:r>
            </a:p>
          </p:txBody>
        </p:sp>
        <p:sp>
          <p:nvSpPr>
            <p:cNvPr id="12" name="Triangle 11">
              <a:extLst>
                <a:ext uri="{FF2B5EF4-FFF2-40B4-BE49-F238E27FC236}">
                  <a16:creationId xmlns:a16="http://schemas.microsoft.com/office/drawing/2014/main" id="{2A41EC4F-21A3-AF44-A0B6-96BA8B66DE73}"/>
                </a:ext>
              </a:extLst>
            </p:cNvPr>
            <p:cNvSpPr/>
            <p:nvPr/>
          </p:nvSpPr>
          <p:spPr>
            <a:xfrm>
              <a:off x="4749430" y="4110555"/>
              <a:ext cx="1052458" cy="707405"/>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735DD50-33CB-1146-A2D5-432548C0A1A6}"/>
                </a:ext>
              </a:extLst>
            </p:cNvPr>
            <p:cNvSpPr txBox="1"/>
            <p:nvPr/>
          </p:nvSpPr>
          <p:spPr>
            <a:xfrm>
              <a:off x="4808075" y="4504578"/>
              <a:ext cx="935167" cy="338554"/>
            </a:xfrm>
            <a:prstGeom prst="rect">
              <a:avLst/>
            </a:prstGeom>
            <a:noFill/>
          </p:spPr>
          <p:txBody>
            <a:bodyPr wrap="square" rtlCol="0">
              <a:spAutoFit/>
            </a:bodyPr>
            <a:lstStyle/>
            <a:p>
              <a:pPr algn="ctr"/>
              <a:r>
                <a:rPr lang="en-US" sz="1600" dirty="0"/>
                <a:t>smoking</a:t>
              </a:r>
            </a:p>
          </p:txBody>
        </p:sp>
        <p:cxnSp>
          <p:nvCxnSpPr>
            <p:cNvPr id="15" name="Straight Arrow Connector 14">
              <a:extLst>
                <a:ext uri="{FF2B5EF4-FFF2-40B4-BE49-F238E27FC236}">
                  <a16:creationId xmlns:a16="http://schemas.microsoft.com/office/drawing/2014/main" id="{1DF57B32-B70A-F14B-A788-B8D68E556D6F}"/>
                </a:ext>
              </a:extLst>
            </p:cNvPr>
            <p:cNvCxnSpPr>
              <a:cxnSpLocks/>
            </p:cNvCxnSpPr>
            <p:nvPr/>
          </p:nvCxnSpPr>
          <p:spPr>
            <a:xfrm flipH="1">
              <a:off x="3380821" y="4653574"/>
              <a:ext cx="1309963" cy="328771"/>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AD1F7BC8-C647-7B4F-98E8-691FB65F3761}"/>
              </a:ext>
            </a:extLst>
          </p:cNvPr>
          <p:cNvGrpSpPr/>
          <p:nvPr/>
        </p:nvGrpSpPr>
        <p:grpSpPr>
          <a:xfrm>
            <a:off x="906758" y="4240165"/>
            <a:ext cx="7316859" cy="1574166"/>
            <a:chOff x="906758" y="4240165"/>
            <a:chExt cx="7316859" cy="1574166"/>
          </a:xfrm>
        </p:grpSpPr>
        <p:sp>
          <p:nvSpPr>
            <p:cNvPr id="16" name="TextBox 15">
              <a:extLst>
                <a:ext uri="{FF2B5EF4-FFF2-40B4-BE49-F238E27FC236}">
                  <a16:creationId xmlns:a16="http://schemas.microsoft.com/office/drawing/2014/main" id="{88147851-5713-BC4C-842F-A53D9CD86FCB}"/>
                </a:ext>
              </a:extLst>
            </p:cNvPr>
            <p:cNvSpPr txBox="1"/>
            <p:nvPr/>
          </p:nvSpPr>
          <p:spPr>
            <a:xfrm>
              <a:off x="906758" y="4738214"/>
              <a:ext cx="1382233" cy="369332"/>
            </a:xfrm>
            <a:prstGeom prst="rect">
              <a:avLst/>
            </a:prstGeom>
            <a:noFill/>
          </p:spPr>
          <p:txBody>
            <a:bodyPr wrap="square" rtlCol="0">
              <a:spAutoFit/>
            </a:bodyPr>
            <a:lstStyle/>
            <a:p>
              <a:r>
                <a:rPr lang="en-US" i="1" dirty="0"/>
                <a:t>Dependent</a:t>
              </a:r>
            </a:p>
          </p:txBody>
        </p:sp>
        <p:sp>
          <p:nvSpPr>
            <p:cNvPr id="17" name="TextBox 16">
              <a:extLst>
                <a:ext uri="{FF2B5EF4-FFF2-40B4-BE49-F238E27FC236}">
                  <a16:creationId xmlns:a16="http://schemas.microsoft.com/office/drawing/2014/main" id="{FEEAA413-31E6-3845-9F1E-5AAEBAC3595A}"/>
                </a:ext>
              </a:extLst>
            </p:cNvPr>
            <p:cNvSpPr txBox="1"/>
            <p:nvPr/>
          </p:nvSpPr>
          <p:spPr>
            <a:xfrm>
              <a:off x="6841384" y="5444999"/>
              <a:ext cx="1382233" cy="369332"/>
            </a:xfrm>
            <a:prstGeom prst="rect">
              <a:avLst/>
            </a:prstGeom>
            <a:noFill/>
          </p:spPr>
          <p:txBody>
            <a:bodyPr wrap="square" rtlCol="0">
              <a:spAutoFit/>
            </a:bodyPr>
            <a:lstStyle/>
            <a:p>
              <a:r>
                <a:rPr lang="en-US" i="1" dirty="0"/>
                <a:t>Independent</a:t>
              </a:r>
            </a:p>
          </p:txBody>
        </p:sp>
        <p:sp>
          <p:nvSpPr>
            <p:cNvPr id="18" name="TextBox 17">
              <a:extLst>
                <a:ext uri="{FF2B5EF4-FFF2-40B4-BE49-F238E27FC236}">
                  <a16:creationId xmlns:a16="http://schemas.microsoft.com/office/drawing/2014/main" id="{A3AFF2DF-67BE-024C-ADCC-BDA60809A4C1}"/>
                </a:ext>
              </a:extLst>
            </p:cNvPr>
            <p:cNvSpPr txBox="1"/>
            <p:nvPr/>
          </p:nvSpPr>
          <p:spPr>
            <a:xfrm>
              <a:off x="5743242" y="4240165"/>
              <a:ext cx="1382233" cy="369332"/>
            </a:xfrm>
            <a:prstGeom prst="rect">
              <a:avLst/>
            </a:prstGeom>
            <a:noFill/>
          </p:spPr>
          <p:txBody>
            <a:bodyPr wrap="square" rtlCol="0">
              <a:spAutoFit/>
            </a:bodyPr>
            <a:lstStyle/>
            <a:p>
              <a:r>
                <a:rPr lang="en-US" i="1" dirty="0"/>
                <a:t>Confounding</a:t>
              </a:r>
            </a:p>
          </p:txBody>
        </p:sp>
      </p:grpSp>
    </p:spTree>
    <p:extLst>
      <p:ext uri="{BB962C8B-B14F-4D97-AF65-F5344CB8AC3E}">
        <p14:creationId xmlns:p14="http://schemas.microsoft.com/office/powerpoint/2010/main" val="216529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16450</TotalTime>
  <Words>2316</Words>
  <Application>Microsoft Macintosh PowerPoint</Application>
  <PresentationFormat>On-screen Show (4:3)</PresentationFormat>
  <Paragraphs>385</Paragraphs>
  <Slides>51</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Arial</vt:lpstr>
      <vt:lpstr>Calibri</vt:lpstr>
      <vt:lpstr>Calibri Light</vt:lpstr>
      <vt:lpstr>Cambria Math</vt:lpstr>
      <vt:lpstr>Times New Roman</vt:lpstr>
      <vt:lpstr>Wingdings</vt:lpstr>
      <vt:lpstr>Office Theme</vt:lpstr>
      <vt:lpstr>Intro to experimentally-based phonological evidence</vt:lpstr>
      <vt:lpstr>Outline</vt:lpstr>
      <vt:lpstr>Experimental studies in phonology</vt:lpstr>
      <vt:lpstr>Phonology: formal vs. experimental</vt:lpstr>
      <vt:lpstr>Phonological analysis of Lamba</vt:lpstr>
      <vt:lpstr>Experimental studies of sound systems (after Cohn 2010)</vt:lpstr>
      <vt:lpstr>Experimental studies of sound systems (after Cohn 2010)</vt:lpstr>
      <vt:lpstr>Experimental design</vt:lpstr>
      <vt:lpstr>Types of variables</vt:lpstr>
      <vt:lpstr>Types of variables and design</vt:lpstr>
      <vt:lpstr>Experimental design</vt:lpstr>
      <vt:lpstr>Data analysis: Descriptive statistics</vt:lpstr>
      <vt:lpstr>Data analysis: Descriptive statistics</vt:lpstr>
      <vt:lpstr>Data analysis: Descriptive statistics</vt:lpstr>
      <vt:lpstr>Data analysis: Hypothesis testing</vt:lpstr>
      <vt:lpstr>Data analysis: Hypothesis testing</vt:lpstr>
      <vt:lpstr>Data analysis: Hypothesis testing</vt:lpstr>
      <vt:lpstr>Testing hypotheses about more than two means</vt:lpstr>
      <vt:lpstr>Testing hypotheses about more than two means</vt:lpstr>
      <vt:lpstr>Testing hypotheses about more than two means</vt:lpstr>
      <vt:lpstr>Lisker, L. &amp; Abramson, A. S. (1964)</vt:lpstr>
      <vt:lpstr>Lisker &amp; Abramson (1964)</vt:lpstr>
      <vt:lpstr>Lisker &amp; Abramson (1964)</vt:lpstr>
      <vt:lpstr>Lisker &amp; Abramson (1964): Results</vt:lpstr>
      <vt:lpstr>Lisker &amp; Abramson (1964): Results</vt:lpstr>
      <vt:lpstr>Lisker &amp; Abramson (1964): Results</vt:lpstr>
      <vt:lpstr>Lisker &amp; Abramson (1964): Results</vt:lpstr>
      <vt:lpstr>Lisker &amp; Abramson (1964): Results</vt:lpstr>
      <vt:lpstr>Lisker &amp; Abramson (1964)</vt:lpstr>
      <vt:lpstr>Kessinger &amp; Blumstein (1997)</vt:lpstr>
      <vt:lpstr>Kessinger &amp; Blumstein (1997)</vt:lpstr>
      <vt:lpstr>Kessinger &amp; Blumstein (1997)</vt:lpstr>
      <vt:lpstr>Kessinger &amp; Blumstein (1997)</vt:lpstr>
      <vt:lpstr>Kessinger &amp; Blumstein (1997)</vt:lpstr>
      <vt:lpstr>Kessinger &amp; Blumstein (1997)</vt:lpstr>
      <vt:lpstr>Solé (1992)</vt:lpstr>
      <vt:lpstr>Solé (1992)</vt:lpstr>
      <vt:lpstr>Solé (1992)</vt:lpstr>
      <vt:lpstr>Solé (1992)</vt:lpstr>
      <vt:lpstr>Solé (1992)</vt:lpstr>
      <vt:lpstr>Solé (1992)</vt:lpstr>
      <vt:lpstr>Zsiga (1995)</vt:lpstr>
      <vt:lpstr>Zsiga (1995)</vt:lpstr>
      <vt:lpstr>Zsiga (1995)</vt:lpstr>
      <vt:lpstr>Zsiga (1995)</vt:lpstr>
      <vt:lpstr>Zsiga (1995)</vt:lpstr>
      <vt:lpstr>Zsiga (1995)</vt:lpstr>
      <vt:lpstr>Zsiga (1995)</vt:lpstr>
      <vt:lpstr>Zsiga (1995)</vt:lpstr>
      <vt:lpstr>Zsiga (1995)</vt:lpstr>
      <vt:lpstr>Zsiga (1995)</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209</cp:revision>
  <dcterms:created xsi:type="dcterms:W3CDTF">2018-07-15T07:22:33Z</dcterms:created>
  <dcterms:modified xsi:type="dcterms:W3CDTF">2018-08-06T07:47:48Z</dcterms:modified>
</cp:coreProperties>
</file>